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autoCompressPictures="0">
  <p:sldMasterIdLst>
    <p:sldMasterId id="2147483676" r:id="rId1"/>
  </p:sldMasterIdLst>
  <p:notesMasterIdLst>
    <p:notesMasterId r:id="rId27"/>
  </p:notesMasterIdLst>
  <p:sldIdLst>
    <p:sldId id="256" r:id="rId2"/>
    <p:sldId id="258" r:id="rId3"/>
    <p:sldId id="387" r:id="rId4"/>
    <p:sldId id="388" r:id="rId5"/>
    <p:sldId id="576" r:id="rId6"/>
    <p:sldId id="578" r:id="rId7"/>
    <p:sldId id="574" r:id="rId8"/>
    <p:sldId id="580" r:id="rId9"/>
    <p:sldId id="579" r:id="rId10"/>
    <p:sldId id="581" r:id="rId11"/>
    <p:sldId id="582" r:id="rId12"/>
    <p:sldId id="584" r:id="rId13"/>
    <p:sldId id="583" r:id="rId14"/>
    <p:sldId id="585" r:id="rId15"/>
    <p:sldId id="586" r:id="rId16"/>
    <p:sldId id="587" r:id="rId17"/>
    <p:sldId id="588" r:id="rId18"/>
    <p:sldId id="591" r:id="rId19"/>
    <p:sldId id="592" r:id="rId20"/>
    <p:sldId id="589" r:id="rId21"/>
    <p:sldId id="590" r:id="rId22"/>
    <p:sldId id="593" r:id="rId23"/>
    <p:sldId id="594" r:id="rId24"/>
    <p:sldId id="575" r:id="rId25"/>
    <p:sldId id="280" r:id="rId26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강루리" initials="강" lastIdx="1" clrIdx="0">
    <p:extLst>
      <p:ext uri="{19B8F6BF-5375-455C-9EA6-DF929625EA0E}">
        <p15:presenceInfo xmlns:p15="http://schemas.microsoft.com/office/powerpoint/2012/main" userId="강루리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47D8B1F-9E3F-4F6F-BA2C-7280A1A55D8E}">
  <a:tblStyle styleId="{047D8B1F-9E3F-4F6F-BA2C-7280A1A55D8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775DCB02-9BB8-47FD-8907-85C794F793BA}" styleName="테마 스타일 1 - 강조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912C8C85-51F0-491E-9774-3900AFEF0FD7}" styleName="밝은 스타일 2 - 강조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91EBBBCC-DAD2-459C-BE2E-F6DE35CF9A28}" styleName="어두운 스타일 2 - 강조 3/강조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ED083AE6-46FA-4A59-8FB0-9F97EB10719F}" styleName="밝은 스타일 3 - 강조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D27102A9-8310-4765-A935-A1911B00CA55}" styleName="밝은 스타일 1 - 강조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7292A2E-F333-43FB-9621-5CBBE7FDCDCB}" styleName="밝은 스타일 2 - 강조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8D230F3-CF80-4859-8CE7-A43EE81993B5}" styleName="밝은 스타일 1 - 강조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BDBED569-4797-4DF1-A0F4-6AAB3CD982D8}" styleName="밝은 스타일 3 - 강조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505E3EF-67EA-436B-97B2-0124C06EBD24}" styleName="보통 스타일 4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289" autoAdjust="0"/>
    <p:restoredTop sz="92496" autoAdjust="0"/>
  </p:normalViewPr>
  <p:slideViewPr>
    <p:cSldViewPr snapToGrid="0">
      <p:cViewPr>
        <p:scale>
          <a:sx n="270" d="100"/>
          <a:sy n="270" d="100"/>
        </p:scale>
        <p:origin x="1816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b0aa2ccc2a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b0aa2ccc2a_0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13301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b0aa2ccc2a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b0aa2ccc2a_0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92002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b0aa2ccc2a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b0aa2ccc2a_0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91559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b0aa2ccc2a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b0aa2ccc2a_0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01037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b0aa2ccc2a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b0aa2ccc2a_0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78229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b0aa2ccc2a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b0aa2ccc2a_0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01070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b0aa2ccc2a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b0aa2ccc2a_0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66156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b0aa2ccc2a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b0aa2ccc2a_0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23456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b0aa2ccc2a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b0aa2ccc2a_0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7575001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b0aa2ccc2a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b0aa2ccc2a_0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81342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b04a51b65a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b04a51b65a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b0aa2ccc2a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b0aa2ccc2a_0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5597421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b0aa2ccc2a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b0aa2ccc2a_0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4864720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b0aa2ccc2a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b0aa2ccc2a_0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4915838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b0aa2ccc2a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b0aa2ccc2a_0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375932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b0aa2ccc2a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b0aa2ccc2a_0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735060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gb0aa2ccc2a_0_7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0" name="Google Shape;640;gb0aa2ccc2a_0_7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b04a51b65a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b04a51b65a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59574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b0aa2ccc2a_0_2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b0aa2ccc2a_0_2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480834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b0aa2ccc2a_0_2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b0aa2ccc2a_0_2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69469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b0aa2ccc2a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b0aa2ccc2a_0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48564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b0aa2ccc2a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b0aa2ccc2a_0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37138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b0aa2ccc2a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b0aa2ccc2a_0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9396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b0aa2ccc2a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b0aa2ccc2a_0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90824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.png"/><Relationship Id="rId4" Type="http://schemas.openxmlformats.org/officeDocument/2006/relationships/hyperlink" Target="http://bit.ly/2TtBDfr" TargetMode="Externa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>
            <a:off x="0" y="1"/>
            <a:ext cx="9144000" cy="1635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" name="Google Shape;17;p3"/>
          <p:cNvPicPr preferRelativeResize="0"/>
          <p:nvPr/>
        </p:nvPicPr>
        <p:blipFill rotWithShape="1">
          <a:blip r:embed="rId2">
            <a:alphaModFix/>
          </a:blip>
          <a:srcRect t="55001" b="35298"/>
          <a:stretch/>
        </p:blipFill>
        <p:spPr>
          <a:xfrm>
            <a:off x="0" y="1405225"/>
            <a:ext cx="9144000" cy="498925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3"/>
          <p:cNvSpPr/>
          <p:nvPr/>
        </p:nvSpPr>
        <p:spPr>
          <a:xfrm>
            <a:off x="0" y="1904150"/>
            <a:ext cx="9144000" cy="3239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title"/>
          </p:nvPr>
        </p:nvSpPr>
        <p:spPr>
          <a:xfrm>
            <a:off x="713225" y="2223738"/>
            <a:ext cx="2888700" cy="100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000" baseline="0">
                <a:solidFill>
                  <a:schemeClr val="lt2"/>
                </a:solidFill>
                <a:ea typeface="HY헤드라인M" panose="02030600000101010101" pitchFamily="18" charset="-127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9pPr>
          </a:lstStyle>
          <a:p>
            <a:endParaRPr dirty="0"/>
          </a:p>
        </p:txBody>
      </p:sp>
      <p:sp>
        <p:nvSpPr>
          <p:cNvPr id="20" name="Google Shape;20;p3"/>
          <p:cNvSpPr txBox="1">
            <a:spLocks noGrp="1"/>
          </p:cNvSpPr>
          <p:nvPr>
            <p:ph type="title" idx="2" hasCustomPrompt="1"/>
          </p:nvPr>
        </p:nvSpPr>
        <p:spPr>
          <a:xfrm>
            <a:off x="713225" y="887638"/>
            <a:ext cx="2888700" cy="112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None/>
              <a:defRPr sz="7000" baseline="0">
                <a:solidFill>
                  <a:schemeClr val="dk2"/>
                </a:solidFill>
                <a:ea typeface="HY헤드라인M" panose="02030600000101010101" pitchFamily="18" charset="-127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9pPr>
          </a:lstStyle>
          <a:p>
            <a:r>
              <a:rPr dirty="0"/>
              <a:t>xx%</a:t>
            </a:r>
          </a:p>
        </p:txBody>
      </p:sp>
      <p:sp>
        <p:nvSpPr>
          <p:cNvPr id="21" name="Google Shape;21;p3"/>
          <p:cNvSpPr txBox="1">
            <a:spLocks noGrp="1"/>
          </p:cNvSpPr>
          <p:nvPr>
            <p:ph type="subTitle" idx="1"/>
          </p:nvPr>
        </p:nvSpPr>
        <p:spPr>
          <a:xfrm>
            <a:off x="713225" y="3224538"/>
            <a:ext cx="28887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 baseline="0">
                <a:solidFill>
                  <a:schemeClr val="lt2"/>
                </a:solidFill>
                <a:ea typeface="HY그래픽M" panose="02030600000101010101" pitchFamily="18" charset="-127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hree column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91;p15">
            <a:extLst>
              <a:ext uri="{FF2B5EF4-FFF2-40B4-BE49-F238E27FC236}">
                <a16:creationId xmlns:a16="http://schemas.microsoft.com/office/drawing/2014/main" id="{B0CA790F-E0FA-4FBB-9780-573024793E4F}"/>
              </a:ext>
            </a:extLst>
          </p:cNvPr>
          <p:cNvSpPr/>
          <p:nvPr userDrawn="1"/>
        </p:nvSpPr>
        <p:spPr>
          <a:xfrm>
            <a:off x="1972505" y="-525"/>
            <a:ext cx="7171495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92;p15">
            <a:extLst>
              <a:ext uri="{FF2B5EF4-FFF2-40B4-BE49-F238E27FC236}">
                <a16:creationId xmlns:a16="http://schemas.microsoft.com/office/drawing/2014/main" id="{EBEBF4B5-4183-4E31-97B2-823592982C30}"/>
              </a:ext>
            </a:extLst>
          </p:cNvPr>
          <p:cNvSpPr/>
          <p:nvPr userDrawn="1"/>
        </p:nvSpPr>
        <p:spPr>
          <a:xfrm>
            <a:off x="0" y="0"/>
            <a:ext cx="1457141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93;p15">
            <a:extLst>
              <a:ext uri="{FF2B5EF4-FFF2-40B4-BE49-F238E27FC236}">
                <a16:creationId xmlns:a16="http://schemas.microsoft.com/office/drawing/2014/main" id="{58B11DDC-1FCC-4886-AD6A-6990AFC161F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5084" y="94390"/>
            <a:ext cx="1186371" cy="4949558"/>
          </a:xfrm>
          <a:prstGeom prst="rect">
            <a:avLst/>
          </a:prstGeom>
        </p:spPr>
        <p:txBody>
          <a:bodyPr spcFirstLastPara="1" vert="eaVert" wrap="square" lIns="91425" tIns="91425" rIns="91425" bIns="91425" anchor="ctr" anchorCtr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baseline="0">
                <a:solidFill>
                  <a:schemeClr val="lt2"/>
                </a:solidFill>
                <a:ea typeface="HY헤드라인M" panose="02030600000101010101" pitchFamily="18" charset="-127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  <a:latin typeface="Kodchasan"/>
                <a:ea typeface="Kodchasan"/>
                <a:cs typeface="Kodchasan"/>
                <a:sym typeface="Kodchasa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  <a:latin typeface="Kodchasan"/>
                <a:ea typeface="Kodchasan"/>
                <a:cs typeface="Kodchasan"/>
                <a:sym typeface="Kodchasa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  <a:latin typeface="Kodchasan"/>
                <a:ea typeface="Kodchasan"/>
                <a:cs typeface="Kodchasan"/>
                <a:sym typeface="Kodchasa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  <a:latin typeface="Kodchasan"/>
                <a:ea typeface="Kodchasan"/>
                <a:cs typeface="Kodchasan"/>
                <a:sym typeface="Kodchasa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  <a:latin typeface="Kodchasan"/>
                <a:ea typeface="Kodchasan"/>
                <a:cs typeface="Kodchasan"/>
                <a:sym typeface="Kodchasa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  <a:latin typeface="Kodchasan"/>
                <a:ea typeface="Kodchasan"/>
                <a:cs typeface="Kodchasan"/>
                <a:sym typeface="Kodchasa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  <a:latin typeface="Kodchasan"/>
                <a:ea typeface="Kodchasan"/>
                <a:cs typeface="Kodchasan"/>
                <a:sym typeface="Kodchasa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  <a:latin typeface="Kodchasan"/>
                <a:ea typeface="Kodchasan"/>
                <a:cs typeface="Kodchasan"/>
                <a:sym typeface="Kodchasan"/>
              </a:defRPr>
            </a:lvl9pPr>
          </a:lstStyle>
          <a:p>
            <a:endParaRPr dirty="0"/>
          </a:p>
        </p:txBody>
      </p:sp>
      <p:pic>
        <p:nvPicPr>
          <p:cNvPr id="7" name="Google Shape;100;p15">
            <a:extLst>
              <a:ext uri="{FF2B5EF4-FFF2-40B4-BE49-F238E27FC236}">
                <a16:creationId xmlns:a16="http://schemas.microsoft.com/office/drawing/2014/main" id="{650DCECE-CB88-46B5-AF86-80EC8061CAC2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l="34789" t="55001" b="35298"/>
          <a:stretch/>
        </p:blipFill>
        <p:spPr>
          <a:xfrm rot="5400000">
            <a:off x="-1266503" y="2541371"/>
            <a:ext cx="5962651" cy="4989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786083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s and 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56;p21">
            <a:extLst>
              <a:ext uri="{FF2B5EF4-FFF2-40B4-BE49-F238E27FC236}">
                <a16:creationId xmlns:a16="http://schemas.microsoft.com/office/drawing/2014/main" id="{9CAB7E83-651A-46B2-9266-7640948BD25E}"/>
              </a:ext>
            </a:extLst>
          </p:cNvPr>
          <p:cNvSpPr/>
          <p:nvPr userDrawn="1"/>
        </p:nvSpPr>
        <p:spPr>
          <a:xfrm>
            <a:off x="1985422" y="0"/>
            <a:ext cx="7158578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157;p21">
            <a:extLst>
              <a:ext uri="{FF2B5EF4-FFF2-40B4-BE49-F238E27FC236}">
                <a16:creationId xmlns:a16="http://schemas.microsoft.com/office/drawing/2014/main" id="{32703AA1-42E3-4AE9-93DE-A5BBDDE71FBB}"/>
              </a:ext>
            </a:extLst>
          </p:cNvPr>
          <p:cNvSpPr/>
          <p:nvPr userDrawn="1"/>
        </p:nvSpPr>
        <p:spPr>
          <a:xfrm>
            <a:off x="0" y="0"/>
            <a:ext cx="148772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158;p21">
            <a:extLst>
              <a:ext uri="{FF2B5EF4-FFF2-40B4-BE49-F238E27FC236}">
                <a16:creationId xmlns:a16="http://schemas.microsoft.com/office/drawing/2014/main" id="{C616F90A-81FC-4DA7-ADCF-C91FA39B085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4756" y="112089"/>
            <a:ext cx="1293570" cy="4853150"/>
          </a:xfrm>
          <a:prstGeom prst="rect">
            <a:avLst/>
          </a:prstGeom>
        </p:spPr>
        <p:txBody>
          <a:bodyPr spcFirstLastPara="1" vert="eaVert" wrap="square" lIns="91425" tIns="91425" rIns="91425" bIns="91425" anchor="ctr" anchorCtr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Signika"/>
              <a:buNone/>
              <a:defRPr baseline="0">
                <a:solidFill>
                  <a:schemeClr val="lt2"/>
                </a:solidFill>
                <a:ea typeface="HY헤드라인M" panose="02030600000101010101" pitchFamily="18" charset="-127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Signika"/>
              <a:buNone/>
              <a:defRPr>
                <a:latin typeface="Signika"/>
                <a:ea typeface="Signika"/>
                <a:cs typeface="Signika"/>
                <a:sym typeface="Signik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Signika"/>
              <a:buNone/>
              <a:defRPr>
                <a:latin typeface="Signika"/>
                <a:ea typeface="Signika"/>
                <a:cs typeface="Signika"/>
                <a:sym typeface="Signik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Signika"/>
              <a:buNone/>
              <a:defRPr>
                <a:latin typeface="Signika"/>
                <a:ea typeface="Signika"/>
                <a:cs typeface="Signika"/>
                <a:sym typeface="Signik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Signika"/>
              <a:buNone/>
              <a:defRPr>
                <a:latin typeface="Signika"/>
                <a:ea typeface="Signika"/>
                <a:cs typeface="Signika"/>
                <a:sym typeface="Signik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Signika"/>
              <a:buNone/>
              <a:defRPr>
                <a:latin typeface="Signika"/>
                <a:ea typeface="Signika"/>
                <a:cs typeface="Signika"/>
                <a:sym typeface="Signik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Signika"/>
              <a:buNone/>
              <a:defRPr>
                <a:latin typeface="Signika"/>
                <a:ea typeface="Signika"/>
                <a:cs typeface="Signika"/>
                <a:sym typeface="Signik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Signika"/>
              <a:buNone/>
              <a:defRPr>
                <a:latin typeface="Signika"/>
                <a:ea typeface="Signika"/>
                <a:cs typeface="Signika"/>
                <a:sym typeface="Signik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Signika"/>
              <a:buNone/>
              <a:defRPr>
                <a:latin typeface="Signika"/>
                <a:ea typeface="Signika"/>
                <a:cs typeface="Signika"/>
                <a:sym typeface="Signika"/>
              </a:defRPr>
            </a:lvl9pPr>
          </a:lstStyle>
          <a:p>
            <a:endParaRPr dirty="0"/>
          </a:p>
        </p:txBody>
      </p:sp>
      <p:pic>
        <p:nvPicPr>
          <p:cNvPr id="6" name="Google Shape;165;p21">
            <a:extLst>
              <a:ext uri="{FF2B5EF4-FFF2-40B4-BE49-F238E27FC236}">
                <a16:creationId xmlns:a16="http://schemas.microsoft.com/office/drawing/2014/main" id="{742DBCEF-3275-4BE1-B817-00B0F15FEDCA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l="34789" t="55001" b="35298"/>
          <a:stretch/>
        </p:blipFill>
        <p:spPr>
          <a:xfrm rot="5400000">
            <a:off x="-1245356" y="2541371"/>
            <a:ext cx="5962651" cy="4989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228036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77;p24">
            <a:extLst>
              <a:ext uri="{FF2B5EF4-FFF2-40B4-BE49-F238E27FC236}">
                <a16:creationId xmlns:a16="http://schemas.microsoft.com/office/drawing/2014/main" id="{C91D8474-BDDF-4704-98E1-1651E5DD7BC2}"/>
              </a:ext>
            </a:extLst>
          </p:cNvPr>
          <p:cNvSpPr/>
          <p:nvPr userDrawn="1"/>
        </p:nvSpPr>
        <p:spPr>
          <a:xfrm flipH="1">
            <a:off x="-41300" y="-10275"/>
            <a:ext cx="1498441" cy="5200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aseline="0">
              <a:ea typeface="HY그래픽M" panose="02030600000101010101" pitchFamily="18" charset="-127"/>
            </a:endParaRPr>
          </a:p>
        </p:txBody>
      </p:sp>
      <p:sp>
        <p:nvSpPr>
          <p:cNvPr id="4" name="Google Shape;178;p24">
            <a:extLst>
              <a:ext uri="{FF2B5EF4-FFF2-40B4-BE49-F238E27FC236}">
                <a16:creationId xmlns:a16="http://schemas.microsoft.com/office/drawing/2014/main" id="{C65255FD-C948-45DF-B249-E3CF22B5ADFC}"/>
              </a:ext>
            </a:extLst>
          </p:cNvPr>
          <p:cNvSpPr/>
          <p:nvPr userDrawn="1"/>
        </p:nvSpPr>
        <p:spPr>
          <a:xfrm flipH="1">
            <a:off x="1981399" y="-28350"/>
            <a:ext cx="7282396" cy="5200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179;p24">
            <a:extLst>
              <a:ext uri="{FF2B5EF4-FFF2-40B4-BE49-F238E27FC236}">
                <a16:creationId xmlns:a16="http://schemas.microsoft.com/office/drawing/2014/main" id="{148FF71F-2D7B-4BC8-889A-9501B82F8ED3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2808093" y="724600"/>
            <a:ext cx="5622657" cy="97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baseline="0">
                <a:solidFill>
                  <a:schemeClr val="lt1"/>
                </a:solidFill>
                <a:ea typeface="HY헤드라인M" panose="02030600000101010101" pitchFamily="18" charset="-127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Passion One"/>
              <a:buNone/>
              <a:defRPr sz="1800">
                <a:latin typeface="Passion One"/>
                <a:ea typeface="Passion One"/>
                <a:cs typeface="Passion One"/>
                <a:sym typeface="Passion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Passion One"/>
              <a:buNone/>
              <a:defRPr sz="1800">
                <a:latin typeface="Passion One"/>
                <a:ea typeface="Passion One"/>
                <a:cs typeface="Passion One"/>
                <a:sym typeface="Passion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Passion One"/>
              <a:buNone/>
              <a:defRPr sz="1800">
                <a:latin typeface="Passion One"/>
                <a:ea typeface="Passion One"/>
                <a:cs typeface="Passion One"/>
                <a:sym typeface="Passion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Passion One"/>
              <a:buNone/>
              <a:defRPr sz="1800">
                <a:latin typeface="Passion One"/>
                <a:ea typeface="Passion One"/>
                <a:cs typeface="Passion One"/>
                <a:sym typeface="Passion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Passion One"/>
              <a:buNone/>
              <a:defRPr sz="1800">
                <a:latin typeface="Passion One"/>
                <a:ea typeface="Passion One"/>
                <a:cs typeface="Passion One"/>
                <a:sym typeface="Passion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Passion One"/>
              <a:buNone/>
              <a:defRPr sz="1800">
                <a:latin typeface="Passion One"/>
                <a:ea typeface="Passion One"/>
                <a:cs typeface="Passion One"/>
                <a:sym typeface="Passion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Passion One"/>
              <a:buNone/>
              <a:defRPr sz="1800">
                <a:latin typeface="Passion One"/>
                <a:ea typeface="Passion One"/>
                <a:cs typeface="Passion One"/>
                <a:sym typeface="Passion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Passion One"/>
              <a:buNone/>
              <a:defRPr sz="1800">
                <a:latin typeface="Passion One"/>
                <a:ea typeface="Passion One"/>
                <a:cs typeface="Passion One"/>
                <a:sym typeface="Passion One"/>
              </a:defRPr>
            </a:lvl9pPr>
          </a:lstStyle>
          <a:p>
            <a:endParaRPr dirty="0"/>
          </a:p>
        </p:txBody>
      </p:sp>
      <p:sp>
        <p:nvSpPr>
          <p:cNvPr id="6" name="Google Shape;180;p24">
            <a:extLst>
              <a:ext uri="{FF2B5EF4-FFF2-40B4-BE49-F238E27FC236}">
                <a16:creationId xmlns:a16="http://schemas.microsoft.com/office/drawing/2014/main" id="{9F71364B-0A1C-4B77-9597-3D31309CD0EB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808093" y="1735350"/>
            <a:ext cx="5622657" cy="282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oppins"/>
              <a:buChar char="●"/>
              <a:defRPr sz="1400" baseline="0">
                <a:solidFill>
                  <a:schemeClr val="lt1"/>
                </a:solidFill>
                <a:ea typeface="HY그래픽M" panose="02030600000101010101" pitchFamily="18" charset="-127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oppins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oppins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oppins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oppins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oppins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oppins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oppins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oppins"/>
              <a:buChar char="■"/>
              <a:defRPr/>
            </a:lvl9pPr>
          </a:lstStyle>
          <a:p>
            <a:endParaRPr dirty="0"/>
          </a:p>
        </p:txBody>
      </p:sp>
      <p:pic>
        <p:nvPicPr>
          <p:cNvPr id="7" name="Google Shape;181;p24">
            <a:extLst>
              <a:ext uri="{FF2B5EF4-FFF2-40B4-BE49-F238E27FC236}">
                <a16:creationId xmlns:a16="http://schemas.microsoft.com/office/drawing/2014/main" id="{71B311D8-597F-4452-B612-908275500DBE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l="34789" t="55001" b="35298"/>
          <a:stretch/>
        </p:blipFill>
        <p:spPr>
          <a:xfrm rot="5400000">
            <a:off x="-1262056" y="2531696"/>
            <a:ext cx="5962651" cy="4989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830991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17"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8"/>
          <p:cNvSpPr/>
          <p:nvPr/>
        </p:nvSpPr>
        <p:spPr>
          <a:xfrm flipH="1">
            <a:off x="6090200" y="0"/>
            <a:ext cx="30537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aseline="0">
              <a:ea typeface="HY그래픽M" panose="02030600000101010101" pitchFamily="18" charset="-127"/>
            </a:endParaRPr>
          </a:p>
        </p:txBody>
      </p:sp>
      <p:sp>
        <p:nvSpPr>
          <p:cNvPr id="199" name="Google Shape;199;p28"/>
          <p:cNvSpPr/>
          <p:nvPr/>
        </p:nvSpPr>
        <p:spPr>
          <a:xfrm flipH="1">
            <a:off x="0" y="0"/>
            <a:ext cx="60903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28"/>
          <p:cNvSpPr/>
          <p:nvPr/>
        </p:nvSpPr>
        <p:spPr>
          <a:xfrm flipH="1">
            <a:off x="0" y="2619375"/>
            <a:ext cx="6090300" cy="252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28"/>
          <p:cNvSpPr txBox="1">
            <a:spLocks noGrp="1"/>
          </p:cNvSpPr>
          <p:nvPr>
            <p:ph type="title"/>
          </p:nvPr>
        </p:nvSpPr>
        <p:spPr>
          <a:xfrm>
            <a:off x="713225" y="636275"/>
            <a:ext cx="3967200" cy="92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5200" baseline="0">
                <a:solidFill>
                  <a:schemeClr val="lt2"/>
                </a:solidFill>
                <a:ea typeface="HY헤드라인M" panose="02030600000101010101" pitchFamily="18" charset="-12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Font typeface="Krona One"/>
              <a:buNone/>
              <a:defRPr sz="2400">
                <a:latin typeface="Krona One"/>
                <a:ea typeface="Krona One"/>
                <a:cs typeface="Krona One"/>
                <a:sym typeface="Krona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Font typeface="Krona One"/>
              <a:buNone/>
              <a:defRPr sz="2400">
                <a:latin typeface="Krona One"/>
                <a:ea typeface="Krona One"/>
                <a:cs typeface="Krona One"/>
                <a:sym typeface="Krona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Font typeface="Krona One"/>
              <a:buNone/>
              <a:defRPr sz="2400">
                <a:latin typeface="Krona One"/>
                <a:ea typeface="Krona One"/>
                <a:cs typeface="Krona One"/>
                <a:sym typeface="Krona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Font typeface="Krona One"/>
              <a:buNone/>
              <a:defRPr sz="2400">
                <a:latin typeface="Krona One"/>
                <a:ea typeface="Krona One"/>
                <a:cs typeface="Krona One"/>
                <a:sym typeface="Krona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Font typeface="Krona One"/>
              <a:buNone/>
              <a:defRPr sz="2400">
                <a:latin typeface="Krona One"/>
                <a:ea typeface="Krona One"/>
                <a:cs typeface="Krona One"/>
                <a:sym typeface="Krona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Font typeface="Krona One"/>
              <a:buNone/>
              <a:defRPr sz="2400">
                <a:latin typeface="Krona One"/>
                <a:ea typeface="Krona One"/>
                <a:cs typeface="Krona One"/>
                <a:sym typeface="Krona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Font typeface="Krona One"/>
              <a:buNone/>
              <a:defRPr sz="2400">
                <a:latin typeface="Krona One"/>
                <a:ea typeface="Krona One"/>
                <a:cs typeface="Krona One"/>
                <a:sym typeface="Krona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Font typeface="Krona One"/>
              <a:buNone/>
              <a:defRPr sz="2400"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endParaRPr dirty="0"/>
          </a:p>
        </p:txBody>
      </p:sp>
      <p:sp>
        <p:nvSpPr>
          <p:cNvPr id="202" name="Google Shape;202;p28"/>
          <p:cNvSpPr txBox="1"/>
          <p:nvPr/>
        </p:nvSpPr>
        <p:spPr>
          <a:xfrm>
            <a:off x="713225" y="3316650"/>
            <a:ext cx="3368100" cy="71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 baseline="0" dirty="0">
                <a:solidFill>
                  <a:schemeClr val="lt1"/>
                </a:solidFill>
                <a:latin typeface="HY그래픽M" panose="02030600000101010101" pitchFamily="18" charset="-127"/>
                <a:ea typeface="HY그래픽M" panose="02030600000101010101" pitchFamily="18" charset="-127"/>
                <a:cs typeface="Comfortaa"/>
                <a:sym typeface="Comfortaa"/>
              </a:rPr>
              <a:t>CREDITS: This presentation template was created by </a:t>
            </a:r>
            <a:r>
              <a:rPr lang="en" sz="1000" b="1" baseline="0" dirty="0">
                <a:solidFill>
                  <a:schemeClr val="lt1"/>
                </a:solidFill>
                <a:uFill>
                  <a:noFill/>
                </a:uFill>
                <a:latin typeface="HY그래픽M" panose="02030600000101010101" pitchFamily="18" charset="-127"/>
                <a:ea typeface="HY그래픽M" panose="02030600000101010101" pitchFamily="18" charset="-127"/>
                <a:cs typeface="Comfortaa"/>
                <a:sym typeface="Comfortaa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 baseline="0" dirty="0">
                <a:solidFill>
                  <a:schemeClr val="lt1"/>
                </a:solidFill>
                <a:latin typeface="HY그래픽M" panose="02030600000101010101" pitchFamily="18" charset="-127"/>
                <a:ea typeface="HY그래픽M" panose="02030600000101010101" pitchFamily="18" charset="-127"/>
                <a:cs typeface="Comfortaa"/>
                <a:sym typeface="Comfortaa"/>
              </a:rPr>
              <a:t>, including icons by </a:t>
            </a:r>
            <a:r>
              <a:rPr lang="en" sz="1000" b="1" baseline="0" dirty="0">
                <a:solidFill>
                  <a:schemeClr val="lt1"/>
                </a:solidFill>
                <a:uFill>
                  <a:noFill/>
                </a:uFill>
                <a:latin typeface="HY그래픽M" panose="02030600000101010101" pitchFamily="18" charset="-127"/>
                <a:ea typeface="HY그래픽M" panose="02030600000101010101" pitchFamily="18" charset="-127"/>
                <a:cs typeface="Comfortaa"/>
                <a:sym typeface="Comfortaa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 baseline="0" dirty="0">
                <a:solidFill>
                  <a:schemeClr val="lt1"/>
                </a:solidFill>
                <a:latin typeface="HY그래픽M" panose="02030600000101010101" pitchFamily="18" charset="-127"/>
                <a:ea typeface="HY그래픽M" panose="02030600000101010101" pitchFamily="18" charset="-127"/>
                <a:cs typeface="Comfortaa"/>
                <a:sym typeface="Comfortaa"/>
              </a:rPr>
              <a:t>, and infographics &amp; images by </a:t>
            </a:r>
            <a:r>
              <a:rPr lang="en" sz="1000" b="1" baseline="0" dirty="0">
                <a:solidFill>
                  <a:schemeClr val="lt1"/>
                </a:solidFill>
                <a:uFill>
                  <a:noFill/>
                </a:uFill>
                <a:latin typeface="HY그래픽M" panose="02030600000101010101" pitchFamily="18" charset="-127"/>
                <a:ea typeface="HY그래픽M" panose="02030600000101010101" pitchFamily="18" charset="-127"/>
                <a:cs typeface="Comfortaa"/>
                <a:sym typeface="Comfortaa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000" baseline="0" dirty="0">
                <a:solidFill>
                  <a:schemeClr val="lt1"/>
                </a:solidFill>
                <a:latin typeface="HY그래픽M" panose="02030600000101010101" pitchFamily="18" charset="-127"/>
                <a:ea typeface="HY그래픽M" panose="02030600000101010101" pitchFamily="18" charset="-127"/>
                <a:cs typeface="Comfortaa"/>
                <a:sym typeface="Comfortaa"/>
              </a:rPr>
              <a:t>. </a:t>
            </a:r>
            <a:endParaRPr sz="1000" baseline="0" dirty="0">
              <a:solidFill>
                <a:schemeClr val="lt1"/>
              </a:solidFill>
              <a:latin typeface="HY그래픽M" panose="02030600000101010101" pitchFamily="18" charset="-127"/>
              <a:ea typeface="HY그래픽M" panose="02030600000101010101" pitchFamily="18" charset="-127"/>
              <a:cs typeface="Comfortaa"/>
              <a:sym typeface="Comfortaa"/>
            </a:endParaRPr>
          </a:p>
        </p:txBody>
      </p:sp>
      <p:pic>
        <p:nvPicPr>
          <p:cNvPr id="203" name="Google Shape;203;p28"/>
          <p:cNvPicPr preferRelativeResize="0"/>
          <p:nvPr/>
        </p:nvPicPr>
        <p:blipFill rotWithShape="1">
          <a:blip r:embed="rId5">
            <a:alphaModFix/>
          </a:blip>
          <a:srcRect l="34789" t="55001" b="35298"/>
          <a:stretch/>
        </p:blipFill>
        <p:spPr>
          <a:xfrm rot="5400000">
            <a:off x="3120524" y="2594671"/>
            <a:ext cx="5962651" cy="498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0" y="0"/>
            <a:ext cx="30537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3053600" y="2571750"/>
            <a:ext cx="6090300" cy="2571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5021800" y="1021954"/>
            <a:ext cx="3406200" cy="277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3700" baseline="0">
                <a:solidFill>
                  <a:schemeClr val="lt1"/>
                </a:solidFill>
                <a:ea typeface="HY헤드라인M" panose="02030600000101010101" pitchFamily="18" charset="-127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5021925" y="3818829"/>
            <a:ext cx="34062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baseline="0">
                <a:solidFill>
                  <a:schemeClr val="lt1"/>
                </a:solidFill>
                <a:ea typeface="HY그래픽M" panose="02030600000101010101" pitchFamily="18" charset="-127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  <p:pic>
        <p:nvPicPr>
          <p:cNvPr id="14" name="Google Shape;14;p2"/>
          <p:cNvPicPr preferRelativeResize="0"/>
          <p:nvPr/>
        </p:nvPicPr>
        <p:blipFill rotWithShape="1">
          <a:blip r:embed="rId2">
            <a:alphaModFix/>
          </a:blip>
          <a:srcRect l="34789" t="55001" b="35298"/>
          <a:stretch/>
        </p:blipFill>
        <p:spPr>
          <a:xfrm rot="5400000">
            <a:off x="107299" y="2579471"/>
            <a:ext cx="5962651" cy="4989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837659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3"/>
          <p:cNvSpPr/>
          <p:nvPr/>
        </p:nvSpPr>
        <p:spPr>
          <a:xfrm>
            <a:off x="0" y="1"/>
            <a:ext cx="9144000" cy="1635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13"/>
          <p:cNvSpPr/>
          <p:nvPr/>
        </p:nvSpPr>
        <p:spPr>
          <a:xfrm>
            <a:off x="0" y="1080125"/>
            <a:ext cx="9144000" cy="4062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0" name="Google Shape;70;p13"/>
          <p:cNvPicPr preferRelativeResize="0"/>
          <p:nvPr/>
        </p:nvPicPr>
        <p:blipFill rotWithShape="1">
          <a:blip r:embed="rId2">
            <a:alphaModFix/>
          </a:blip>
          <a:srcRect t="55001" b="35298"/>
          <a:stretch/>
        </p:blipFill>
        <p:spPr>
          <a:xfrm>
            <a:off x="0" y="1015000"/>
            <a:ext cx="9144000" cy="498925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3"/>
          <p:cNvSpPr txBox="1">
            <a:spLocks noGrp="1"/>
          </p:cNvSpPr>
          <p:nvPr>
            <p:ph type="title"/>
          </p:nvPr>
        </p:nvSpPr>
        <p:spPr>
          <a:xfrm>
            <a:off x="713250" y="4423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baseline="0">
                <a:solidFill>
                  <a:schemeClr val="lt2"/>
                </a:solidFill>
                <a:ea typeface="HY헤드라인M" panose="02030600000101010101" pitchFamily="18" charset="-127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Kodchasan"/>
                <a:ea typeface="Kodchasan"/>
                <a:cs typeface="Kodchasan"/>
                <a:sym typeface="Kodchasa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Kodchasan"/>
                <a:ea typeface="Kodchasan"/>
                <a:cs typeface="Kodchasan"/>
                <a:sym typeface="Kodchasa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Kodchasan"/>
                <a:ea typeface="Kodchasan"/>
                <a:cs typeface="Kodchasan"/>
                <a:sym typeface="Kodchasa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Kodchasan"/>
                <a:ea typeface="Kodchasan"/>
                <a:cs typeface="Kodchasan"/>
                <a:sym typeface="Kodchasa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Kodchasan"/>
                <a:ea typeface="Kodchasan"/>
                <a:cs typeface="Kodchasan"/>
                <a:sym typeface="Kodchasa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Kodchasan"/>
                <a:ea typeface="Kodchasan"/>
                <a:cs typeface="Kodchasan"/>
                <a:sym typeface="Kodchasa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Kodchasan"/>
                <a:ea typeface="Kodchasan"/>
                <a:cs typeface="Kodchasan"/>
                <a:sym typeface="Kodchasa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Kodchasan"/>
                <a:ea typeface="Kodchasan"/>
                <a:cs typeface="Kodchasan"/>
                <a:sym typeface="Kodchasan"/>
              </a:defRPr>
            </a:lvl9pPr>
          </a:lstStyle>
          <a:p>
            <a:endParaRPr dirty="0"/>
          </a:p>
        </p:txBody>
      </p:sp>
      <p:sp>
        <p:nvSpPr>
          <p:cNvPr id="72" name="Google Shape;72;p13"/>
          <p:cNvSpPr txBox="1">
            <a:spLocks noGrp="1"/>
          </p:cNvSpPr>
          <p:nvPr>
            <p:ph type="ctrTitle" idx="2"/>
          </p:nvPr>
        </p:nvSpPr>
        <p:spPr>
          <a:xfrm>
            <a:off x="1601454" y="1981025"/>
            <a:ext cx="2826000" cy="36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700" baseline="0">
                <a:solidFill>
                  <a:schemeClr val="lt1"/>
                </a:solidFill>
                <a:ea typeface="HY헤드라인M" panose="02030600000101010101" pitchFamily="18" charset="-127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Passion One"/>
              <a:buNone/>
              <a:defRPr sz="1800">
                <a:latin typeface="Passion One"/>
                <a:ea typeface="Passion One"/>
                <a:cs typeface="Passion One"/>
                <a:sym typeface="Passion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Passion One"/>
              <a:buNone/>
              <a:defRPr sz="1800">
                <a:latin typeface="Passion One"/>
                <a:ea typeface="Passion One"/>
                <a:cs typeface="Passion One"/>
                <a:sym typeface="Passion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Passion One"/>
              <a:buNone/>
              <a:defRPr sz="1800">
                <a:latin typeface="Passion One"/>
                <a:ea typeface="Passion One"/>
                <a:cs typeface="Passion One"/>
                <a:sym typeface="Passion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Passion One"/>
              <a:buNone/>
              <a:defRPr sz="1800">
                <a:latin typeface="Passion One"/>
                <a:ea typeface="Passion One"/>
                <a:cs typeface="Passion One"/>
                <a:sym typeface="Passion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Passion One"/>
              <a:buNone/>
              <a:defRPr sz="1800">
                <a:latin typeface="Passion One"/>
                <a:ea typeface="Passion One"/>
                <a:cs typeface="Passion One"/>
                <a:sym typeface="Passion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Passion One"/>
              <a:buNone/>
              <a:defRPr sz="1800">
                <a:latin typeface="Passion One"/>
                <a:ea typeface="Passion One"/>
                <a:cs typeface="Passion One"/>
                <a:sym typeface="Passion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Passion One"/>
              <a:buNone/>
              <a:defRPr sz="1800">
                <a:latin typeface="Passion One"/>
                <a:ea typeface="Passion One"/>
                <a:cs typeface="Passion One"/>
                <a:sym typeface="Passion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Passion One"/>
              <a:buNone/>
              <a:defRPr sz="1800">
                <a:latin typeface="Passion One"/>
                <a:ea typeface="Passion One"/>
                <a:cs typeface="Passion One"/>
                <a:sym typeface="Passion One"/>
              </a:defRPr>
            </a:lvl9pPr>
          </a:lstStyle>
          <a:p>
            <a:endParaRPr dirty="0"/>
          </a:p>
        </p:txBody>
      </p:sp>
      <p:sp>
        <p:nvSpPr>
          <p:cNvPr id="73" name="Google Shape;73;p13"/>
          <p:cNvSpPr txBox="1">
            <a:spLocks noGrp="1"/>
          </p:cNvSpPr>
          <p:nvPr>
            <p:ph type="subTitle" idx="1"/>
          </p:nvPr>
        </p:nvSpPr>
        <p:spPr>
          <a:xfrm>
            <a:off x="1601452" y="2290425"/>
            <a:ext cx="2826000" cy="7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aseline="0">
                <a:solidFill>
                  <a:schemeClr val="lt1"/>
                </a:solidFill>
                <a:ea typeface="HY그래픽M" panose="02030600000101010101" pitchFamily="18" charset="-127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74" name="Google Shape;74;p13"/>
          <p:cNvSpPr txBox="1">
            <a:spLocks noGrp="1"/>
          </p:cNvSpPr>
          <p:nvPr>
            <p:ph type="title" idx="3" hasCustomPrompt="1"/>
          </p:nvPr>
        </p:nvSpPr>
        <p:spPr>
          <a:xfrm>
            <a:off x="736754" y="1897725"/>
            <a:ext cx="789300" cy="1080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3500" baseline="0">
                <a:solidFill>
                  <a:schemeClr val="accent1"/>
                </a:solidFill>
                <a:ea typeface="HY헤드라인M" panose="02030600000101010101" pitchFamily="18" charset="-127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Open Sans"/>
              <a:buNone/>
              <a:defRPr sz="48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Open Sans"/>
              <a:buNone/>
              <a:defRPr sz="48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Open Sans"/>
              <a:buNone/>
              <a:defRPr sz="48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Open Sans"/>
              <a:buNone/>
              <a:defRPr sz="48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Open Sans"/>
              <a:buNone/>
              <a:defRPr sz="48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Open Sans"/>
              <a:buNone/>
              <a:defRPr sz="48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Open Sans"/>
              <a:buNone/>
              <a:defRPr sz="48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Open Sans"/>
              <a:buNone/>
              <a:defRPr sz="48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dirty="0"/>
              <a:t>xx%</a:t>
            </a:r>
          </a:p>
        </p:txBody>
      </p:sp>
      <p:sp>
        <p:nvSpPr>
          <p:cNvPr id="75" name="Google Shape;75;p13"/>
          <p:cNvSpPr txBox="1">
            <a:spLocks noGrp="1"/>
          </p:cNvSpPr>
          <p:nvPr>
            <p:ph type="ctrTitle" idx="4"/>
          </p:nvPr>
        </p:nvSpPr>
        <p:spPr>
          <a:xfrm>
            <a:off x="5489256" y="1981025"/>
            <a:ext cx="2826000" cy="36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700" baseline="0">
                <a:solidFill>
                  <a:schemeClr val="lt1"/>
                </a:solidFill>
                <a:ea typeface="HY헤드라인M" panose="02030600000101010101" pitchFamily="18" charset="-127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Passion One"/>
              <a:buNone/>
              <a:defRPr sz="1800">
                <a:latin typeface="Passion One"/>
                <a:ea typeface="Passion One"/>
                <a:cs typeface="Passion One"/>
                <a:sym typeface="Passion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Passion One"/>
              <a:buNone/>
              <a:defRPr sz="1800">
                <a:latin typeface="Passion One"/>
                <a:ea typeface="Passion One"/>
                <a:cs typeface="Passion One"/>
                <a:sym typeface="Passion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Passion One"/>
              <a:buNone/>
              <a:defRPr sz="1800">
                <a:latin typeface="Passion One"/>
                <a:ea typeface="Passion One"/>
                <a:cs typeface="Passion One"/>
                <a:sym typeface="Passion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Passion One"/>
              <a:buNone/>
              <a:defRPr sz="1800">
                <a:latin typeface="Passion One"/>
                <a:ea typeface="Passion One"/>
                <a:cs typeface="Passion One"/>
                <a:sym typeface="Passion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Passion One"/>
              <a:buNone/>
              <a:defRPr sz="1800">
                <a:latin typeface="Passion One"/>
                <a:ea typeface="Passion One"/>
                <a:cs typeface="Passion One"/>
                <a:sym typeface="Passion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Passion One"/>
              <a:buNone/>
              <a:defRPr sz="1800">
                <a:latin typeface="Passion One"/>
                <a:ea typeface="Passion One"/>
                <a:cs typeface="Passion One"/>
                <a:sym typeface="Passion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Passion One"/>
              <a:buNone/>
              <a:defRPr sz="1800">
                <a:latin typeface="Passion One"/>
                <a:ea typeface="Passion One"/>
                <a:cs typeface="Passion One"/>
                <a:sym typeface="Passion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Passion One"/>
              <a:buNone/>
              <a:defRPr sz="1800">
                <a:latin typeface="Passion One"/>
                <a:ea typeface="Passion One"/>
                <a:cs typeface="Passion One"/>
                <a:sym typeface="Passion One"/>
              </a:defRPr>
            </a:lvl9pPr>
          </a:lstStyle>
          <a:p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subTitle" idx="5"/>
          </p:nvPr>
        </p:nvSpPr>
        <p:spPr>
          <a:xfrm>
            <a:off x="5489254" y="2290425"/>
            <a:ext cx="2826000" cy="7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aseline="0">
                <a:solidFill>
                  <a:schemeClr val="lt1"/>
                </a:solidFill>
                <a:ea typeface="HY그래픽M" panose="02030600000101010101" pitchFamily="18" charset="-127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title" idx="6" hasCustomPrompt="1"/>
          </p:nvPr>
        </p:nvSpPr>
        <p:spPr>
          <a:xfrm>
            <a:off x="4623754" y="1921725"/>
            <a:ext cx="789300" cy="1032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3500" baseline="0">
                <a:solidFill>
                  <a:schemeClr val="accent3"/>
                </a:solidFill>
                <a:ea typeface="HY헤드라인M" panose="02030600000101010101" pitchFamily="18" charset="-127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Open Sans"/>
              <a:buNone/>
              <a:defRPr sz="48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Open Sans"/>
              <a:buNone/>
              <a:defRPr sz="48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Open Sans"/>
              <a:buNone/>
              <a:defRPr sz="48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Open Sans"/>
              <a:buNone/>
              <a:defRPr sz="48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Open Sans"/>
              <a:buNone/>
              <a:defRPr sz="48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Open Sans"/>
              <a:buNone/>
              <a:defRPr sz="48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Open Sans"/>
              <a:buNone/>
              <a:defRPr sz="48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Open Sans"/>
              <a:buNone/>
              <a:defRPr sz="48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dirty="0"/>
              <a:t>xx%</a:t>
            </a:r>
          </a:p>
        </p:txBody>
      </p:sp>
      <p:sp>
        <p:nvSpPr>
          <p:cNvPr id="78" name="Google Shape;78;p13"/>
          <p:cNvSpPr txBox="1">
            <a:spLocks noGrp="1"/>
          </p:cNvSpPr>
          <p:nvPr>
            <p:ph type="ctrTitle" idx="7"/>
          </p:nvPr>
        </p:nvSpPr>
        <p:spPr>
          <a:xfrm>
            <a:off x="1601454" y="3550525"/>
            <a:ext cx="2826000" cy="36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700" baseline="0">
                <a:solidFill>
                  <a:schemeClr val="lt1"/>
                </a:solidFill>
                <a:ea typeface="HY헤드라인M" panose="02030600000101010101" pitchFamily="18" charset="-127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Passion One"/>
              <a:buNone/>
              <a:defRPr sz="1800">
                <a:latin typeface="Passion One"/>
                <a:ea typeface="Passion One"/>
                <a:cs typeface="Passion One"/>
                <a:sym typeface="Passion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Passion One"/>
              <a:buNone/>
              <a:defRPr sz="1800">
                <a:latin typeface="Passion One"/>
                <a:ea typeface="Passion One"/>
                <a:cs typeface="Passion One"/>
                <a:sym typeface="Passion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Passion One"/>
              <a:buNone/>
              <a:defRPr sz="1800">
                <a:latin typeface="Passion One"/>
                <a:ea typeface="Passion One"/>
                <a:cs typeface="Passion One"/>
                <a:sym typeface="Passion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Passion One"/>
              <a:buNone/>
              <a:defRPr sz="1800">
                <a:latin typeface="Passion One"/>
                <a:ea typeface="Passion One"/>
                <a:cs typeface="Passion One"/>
                <a:sym typeface="Passion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Passion One"/>
              <a:buNone/>
              <a:defRPr sz="1800">
                <a:latin typeface="Passion One"/>
                <a:ea typeface="Passion One"/>
                <a:cs typeface="Passion One"/>
                <a:sym typeface="Passion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Passion One"/>
              <a:buNone/>
              <a:defRPr sz="1800">
                <a:latin typeface="Passion One"/>
                <a:ea typeface="Passion One"/>
                <a:cs typeface="Passion One"/>
                <a:sym typeface="Passion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Passion One"/>
              <a:buNone/>
              <a:defRPr sz="1800">
                <a:latin typeface="Passion One"/>
                <a:ea typeface="Passion One"/>
                <a:cs typeface="Passion One"/>
                <a:sym typeface="Passion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Passion One"/>
              <a:buNone/>
              <a:defRPr sz="1800">
                <a:latin typeface="Passion One"/>
                <a:ea typeface="Passion One"/>
                <a:cs typeface="Passion One"/>
                <a:sym typeface="Passion One"/>
              </a:defRPr>
            </a:lvl9pPr>
          </a:lstStyle>
          <a:p>
            <a:endParaRPr/>
          </a:p>
        </p:txBody>
      </p:sp>
      <p:sp>
        <p:nvSpPr>
          <p:cNvPr id="79" name="Google Shape;79;p13"/>
          <p:cNvSpPr txBox="1">
            <a:spLocks noGrp="1"/>
          </p:cNvSpPr>
          <p:nvPr>
            <p:ph type="subTitle" idx="8"/>
          </p:nvPr>
        </p:nvSpPr>
        <p:spPr>
          <a:xfrm>
            <a:off x="1601468" y="3859925"/>
            <a:ext cx="2826000" cy="7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aseline="0">
                <a:solidFill>
                  <a:schemeClr val="lt1"/>
                </a:solidFill>
                <a:ea typeface="HY그래픽M" panose="02030600000101010101" pitchFamily="18" charset="-127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3"/>
          <p:cNvSpPr txBox="1">
            <a:spLocks noGrp="1"/>
          </p:cNvSpPr>
          <p:nvPr>
            <p:ph type="title" idx="9" hasCustomPrompt="1"/>
          </p:nvPr>
        </p:nvSpPr>
        <p:spPr>
          <a:xfrm>
            <a:off x="736754" y="3500375"/>
            <a:ext cx="789300" cy="1032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3500" baseline="0">
                <a:solidFill>
                  <a:schemeClr val="accent3"/>
                </a:solidFill>
                <a:ea typeface="HY헤드라인M" panose="02030600000101010101" pitchFamily="18" charset="-127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Open Sans"/>
              <a:buNone/>
              <a:defRPr sz="48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Open Sans"/>
              <a:buNone/>
              <a:defRPr sz="48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Open Sans"/>
              <a:buNone/>
              <a:defRPr sz="48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Open Sans"/>
              <a:buNone/>
              <a:defRPr sz="48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Open Sans"/>
              <a:buNone/>
              <a:defRPr sz="48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Open Sans"/>
              <a:buNone/>
              <a:defRPr sz="48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Open Sans"/>
              <a:buNone/>
              <a:defRPr sz="48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Open Sans"/>
              <a:buNone/>
              <a:defRPr sz="48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t>xx%</a:t>
            </a:r>
          </a:p>
        </p:txBody>
      </p:sp>
      <p:sp>
        <p:nvSpPr>
          <p:cNvPr id="81" name="Google Shape;81;p13"/>
          <p:cNvSpPr txBox="1">
            <a:spLocks noGrp="1"/>
          </p:cNvSpPr>
          <p:nvPr>
            <p:ph type="ctrTitle" idx="13"/>
          </p:nvPr>
        </p:nvSpPr>
        <p:spPr>
          <a:xfrm>
            <a:off x="5489254" y="3550525"/>
            <a:ext cx="2826000" cy="36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700" baseline="0">
                <a:solidFill>
                  <a:schemeClr val="lt1"/>
                </a:solidFill>
                <a:ea typeface="HY헤드라인M" panose="02030600000101010101" pitchFamily="18" charset="-127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Passion One"/>
              <a:buNone/>
              <a:defRPr sz="1800">
                <a:latin typeface="Passion One"/>
                <a:ea typeface="Passion One"/>
                <a:cs typeface="Passion One"/>
                <a:sym typeface="Passion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Passion One"/>
              <a:buNone/>
              <a:defRPr sz="1800">
                <a:latin typeface="Passion One"/>
                <a:ea typeface="Passion One"/>
                <a:cs typeface="Passion One"/>
                <a:sym typeface="Passion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Passion One"/>
              <a:buNone/>
              <a:defRPr sz="1800">
                <a:latin typeface="Passion One"/>
                <a:ea typeface="Passion One"/>
                <a:cs typeface="Passion One"/>
                <a:sym typeface="Passion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Passion One"/>
              <a:buNone/>
              <a:defRPr sz="1800">
                <a:latin typeface="Passion One"/>
                <a:ea typeface="Passion One"/>
                <a:cs typeface="Passion One"/>
                <a:sym typeface="Passion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Passion One"/>
              <a:buNone/>
              <a:defRPr sz="1800">
                <a:latin typeface="Passion One"/>
                <a:ea typeface="Passion One"/>
                <a:cs typeface="Passion One"/>
                <a:sym typeface="Passion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Passion One"/>
              <a:buNone/>
              <a:defRPr sz="1800">
                <a:latin typeface="Passion One"/>
                <a:ea typeface="Passion One"/>
                <a:cs typeface="Passion One"/>
                <a:sym typeface="Passion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Passion One"/>
              <a:buNone/>
              <a:defRPr sz="1800">
                <a:latin typeface="Passion One"/>
                <a:ea typeface="Passion One"/>
                <a:cs typeface="Passion One"/>
                <a:sym typeface="Passion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Passion One"/>
              <a:buNone/>
              <a:defRPr sz="1800">
                <a:latin typeface="Passion One"/>
                <a:ea typeface="Passion One"/>
                <a:cs typeface="Passion One"/>
                <a:sym typeface="Passion One"/>
              </a:defRPr>
            </a:lvl9pPr>
          </a:lstStyle>
          <a:p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subTitle" idx="14"/>
          </p:nvPr>
        </p:nvSpPr>
        <p:spPr>
          <a:xfrm>
            <a:off x="5489251" y="3859925"/>
            <a:ext cx="2826000" cy="7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aseline="0">
                <a:solidFill>
                  <a:schemeClr val="lt1"/>
                </a:solidFill>
                <a:ea typeface="HY그래픽M" panose="02030600000101010101" pitchFamily="18" charset="-127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title" idx="15" hasCustomPrompt="1"/>
          </p:nvPr>
        </p:nvSpPr>
        <p:spPr>
          <a:xfrm>
            <a:off x="4623741" y="3500375"/>
            <a:ext cx="789300" cy="1032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3500" baseline="0">
                <a:solidFill>
                  <a:schemeClr val="accent1"/>
                </a:solidFill>
                <a:ea typeface="HY헤드라인M" panose="02030600000101010101" pitchFamily="18" charset="-127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Open Sans"/>
              <a:buNone/>
              <a:defRPr sz="48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Open Sans"/>
              <a:buNone/>
              <a:defRPr sz="48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Open Sans"/>
              <a:buNone/>
              <a:defRPr sz="48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Open Sans"/>
              <a:buNone/>
              <a:defRPr sz="48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Open Sans"/>
              <a:buNone/>
              <a:defRPr sz="48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Open Sans"/>
              <a:buNone/>
              <a:defRPr sz="48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Open Sans"/>
              <a:buNone/>
              <a:defRPr sz="48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Open Sans"/>
              <a:buNone/>
              <a:defRPr sz="48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40609127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8"/>
          <p:cNvSpPr/>
          <p:nvPr/>
        </p:nvSpPr>
        <p:spPr>
          <a:xfrm>
            <a:off x="0" y="1"/>
            <a:ext cx="9144000" cy="163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18"/>
          <p:cNvSpPr/>
          <p:nvPr/>
        </p:nvSpPr>
        <p:spPr>
          <a:xfrm>
            <a:off x="0" y="1080125"/>
            <a:ext cx="9144000" cy="4062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9" name="Google Shape;119;p18"/>
          <p:cNvPicPr preferRelativeResize="0"/>
          <p:nvPr/>
        </p:nvPicPr>
        <p:blipFill rotWithShape="1">
          <a:blip r:embed="rId2">
            <a:alphaModFix/>
          </a:blip>
          <a:srcRect t="55001" b="35298"/>
          <a:stretch/>
        </p:blipFill>
        <p:spPr>
          <a:xfrm>
            <a:off x="0" y="1015000"/>
            <a:ext cx="9144000" cy="498925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8"/>
          <p:cNvSpPr txBox="1">
            <a:spLocks noGrp="1"/>
          </p:cNvSpPr>
          <p:nvPr>
            <p:ph type="title"/>
          </p:nvPr>
        </p:nvSpPr>
        <p:spPr>
          <a:xfrm>
            <a:off x="737850" y="4214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baseline="0">
                <a:solidFill>
                  <a:schemeClr val="lt2"/>
                </a:solidFill>
                <a:ea typeface="HY헤드라인M" panose="02030600000101010101" pitchFamily="18" charset="-127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Kodchasan"/>
                <a:ea typeface="Kodchasan"/>
                <a:cs typeface="Kodchasan"/>
                <a:sym typeface="Kodchasa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Kodchasan"/>
                <a:ea typeface="Kodchasan"/>
                <a:cs typeface="Kodchasan"/>
                <a:sym typeface="Kodchasa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Kodchasan"/>
                <a:ea typeface="Kodchasan"/>
                <a:cs typeface="Kodchasan"/>
                <a:sym typeface="Kodchasa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Kodchasan"/>
                <a:ea typeface="Kodchasan"/>
                <a:cs typeface="Kodchasan"/>
                <a:sym typeface="Kodchasa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Kodchasan"/>
                <a:ea typeface="Kodchasan"/>
                <a:cs typeface="Kodchasan"/>
                <a:sym typeface="Kodchasa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Kodchasan"/>
                <a:ea typeface="Kodchasan"/>
                <a:cs typeface="Kodchasan"/>
                <a:sym typeface="Kodchasa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Kodchasan"/>
                <a:ea typeface="Kodchasan"/>
                <a:cs typeface="Kodchasan"/>
                <a:sym typeface="Kodchasa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Kodchasan"/>
                <a:ea typeface="Kodchasan"/>
                <a:cs typeface="Kodchasan"/>
                <a:sym typeface="Kodchasan"/>
              </a:defRPr>
            </a:lvl9pPr>
          </a:lstStyle>
          <a:p>
            <a:endParaRPr dirty="0"/>
          </a:p>
        </p:txBody>
      </p:sp>
      <p:sp>
        <p:nvSpPr>
          <p:cNvPr id="121" name="Google Shape;121;p18"/>
          <p:cNvSpPr txBox="1">
            <a:spLocks noGrp="1"/>
          </p:cNvSpPr>
          <p:nvPr>
            <p:ph type="ctrTitle" idx="2"/>
          </p:nvPr>
        </p:nvSpPr>
        <p:spPr>
          <a:xfrm>
            <a:off x="711487" y="2255475"/>
            <a:ext cx="2280600" cy="36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700" baseline="0">
                <a:solidFill>
                  <a:schemeClr val="lt1"/>
                </a:solidFill>
                <a:ea typeface="HY헤드라인M" panose="02030600000101010101" pitchFamily="18" charset="-127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Passion One"/>
              <a:buNone/>
              <a:defRPr sz="1800">
                <a:latin typeface="Passion One"/>
                <a:ea typeface="Passion One"/>
                <a:cs typeface="Passion One"/>
                <a:sym typeface="Passion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Passion One"/>
              <a:buNone/>
              <a:defRPr sz="1800">
                <a:latin typeface="Passion One"/>
                <a:ea typeface="Passion One"/>
                <a:cs typeface="Passion One"/>
                <a:sym typeface="Passion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Passion One"/>
              <a:buNone/>
              <a:defRPr sz="1800">
                <a:latin typeface="Passion One"/>
                <a:ea typeface="Passion One"/>
                <a:cs typeface="Passion One"/>
                <a:sym typeface="Passion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Passion One"/>
              <a:buNone/>
              <a:defRPr sz="1800">
                <a:latin typeface="Passion One"/>
                <a:ea typeface="Passion One"/>
                <a:cs typeface="Passion One"/>
                <a:sym typeface="Passion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Passion One"/>
              <a:buNone/>
              <a:defRPr sz="1800">
                <a:latin typeface="Passion One"/>
                <a:ea typeface="Passion One"/>
                <a:cs typeface="Passion One"/>
                <a:sym typeface="Passion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Passion One"/>
              <a:buNone/>
              <a:defRPr sz="1800">
                <a:latin typeface="Passion One"/>
                <a:ea typeface="Passion One"/>
                <a:cs typeface="Passion One"/>
                <a:sym typeface="Passion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Passion One"/>
              <a:buNone/>
              <a:defRPr sz="1800">
                <a:latin typeface="Passion One"/>
                <a:ea typeface="Passion One"/>
                <a:cs typeface="Passion One"/>
                <a:sym typeface="Passion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Passion One"/>
              <a:buNone/>
              <a:defRPr sz="1800">
                <a:latin typeface="Passion One"/>
                <a:ea typeface="Passion One"/>
                <a:cs typeface="Passion One"/>
                <a:sym typeface="Passion One"/>
              </a:defRPr>
            </a:lvl9pPr>
          </a:lstStyle>
          <a:p>
            <a:endParaRPr/>
          </a:p>
        </p:txBody>
      </p:sp>
      <p:sp>
        <p:nvSpPr>
          <p:cNvPr id="122" name="Google Shape;122;p18"/>
          <p:cNvSpPr txBox="1">
            <a:spLocks noGrp="1"/>
          </p:cNvSpPr>
          <p:nvPr>
            <p:ph type="subTitle" idx="1"/>
          </p:nvPr>
        </p:nvSpPr>
        <p:spPr>
          <a:xfrm>
            <a:off x="685100" y="2564875"/>
            <a:ext cx="228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aseline="0">
                <a:solidFill>
                  <a:schemeClr val="lt1"/>
                </a:solidFill>
                <a:ea typeface="HY그래픽M" panose="02030600000101010101" pitchFamily="18" charset="-127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23" name="Google Shape;123;p18"/>
          <p:cNvSpPr txBox="1">
            <a:spLocks noGrp="1"/>
          </p:cNvSpPr>
          <p:nvPr>
            <p:ph type="ctrTitle" idx="3"/>
          </p:nvPr>
        </p:nvSpPr>
        <p:spPr>
          <a:xfrm>
            <a:off x="3429901" y="2255475"/>
            <a:ext cx="2280600" cy="36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700" baseline="0">
                <a:solidFill>
                  <a:schemeClr val="lt1"/>
                </a:solidFill>
                <a:ea typeface="HY헤드라인M" panose="02030600000101010101" pitchFamily="18" charset="-127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Passion One"/>
              <a:buNone/>
              <a:defRPr sz="1800">
                <a:latin typeface="Passion One"/>
                <a:ea typeface="Passion One"/>
                <a:cs typeface="Passion One"/>
                <a:sym typeface="Passion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Passion One"/>
              <a:buNone/>
              <a:defRPr sz="1800">
                <a:latin typeface="Passion One"/>
                <a:ea typeface="Passion One"/>
                <a:cs typeface="Passion One"/>
                <a:sym typeface="Passion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Passion One"/>
              <a:buNone/>
              <a:defRPr sz="1800">
                <a:latin typeface="Passion One"/>
                <a:ea typeface="Passion One"/>
                <a:cs typeface="Passion One"/>
                <a:sym typeface="Passion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Passion One"/>
              <a:buNone/>
              <a:defRPr sz="1800">
                <a:latin typeface="Passion One"/>
                <a:ea typeface="Passion One"/>
                <a:cs typeface="Passion One"/>
                <a:sym typeface="Passion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Passion One"/>
              <a:buNone/>
              <a:defRPr sz="1800">
                <a:latin typeface="Passion One"/>
                <a:ea typeface="Passion One"/>
                <a:cs typeface="Passion One"/>
                <a:sym typeface="Passion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Passion One"/>
              <a:buNone/>
              <a:defRPr sz="1800">
                <a:latin typeface="Passion One"/>
                <a:ea typeface="Passion One"/>
                <a:cs typeface="Passion One"/>
                <a:sym typeface="Passion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Passion One"/>
              <a:buNone/>
              <a:defRPr sz="1800">
                <a:latin typeface="Passion One"/>
                <a:ea typeface="Passion One"/>
                <a:cs typeface="Passion One"/>
                <a:sym typeface="Passion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Passion One"/>
              <a:buNone/>
              <a:defRPr sz="1800">
                <a:latin typeface="Passion One"/>
                <a:ea typeface="Passion One"/>
                <a:cs typeface="Passion One"/>
                <a:sym typeface="Passion One"/>
              </a:defRPr>
            </a:lvl9pPr>
          </a:lstStyle>
          <a:p>
            <a:endParaRPr/>
          </a:p>
        </p:txBody>
      </p:sp>
      <p:sp>
        <p:nvSpPr>
          <p:cNvPr id="124" name="Google Shape;124;p18"/>
          <p:cNvSpPr txBox="1">
            <a:spLocks noGrp="1"/>
          </p:cNvSpPr>
          <p:nvPr>
            <p:ph type="subTitle" idx="4"/>
          </p:nvPr>
        </p:nvSpPr>
        <p:spPr>
          <a:xfrm>
            <a:off x="3429901" y="2564875"/>
            <a:ext cx="228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aseline="0">
                <a:solidFill>
                  <a:schemeClr val="lt1"/>
                </a:solidFill>
                <a:ea typeface="HY그래픽M" panose="02030600000101010101" pitchFamily="18" charset="-127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18"/>
          <p:cNvSpPr txBox="1">
            <a:spLocks noGrp="1"/>
          </p:cNvSpPr>
          <p:nvPr>
            <p:ph type="ctrTitle" idx="5"/>
          </p:nvPr>
        </p:nvSpPr>
        <p:spPr>
          <a:xfrm>
            <a:off x="685100" y="3759350"/>
            <a:ext cx="2280600" cy="36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700" baseline="0">
                <a:solidFill>
                  <a:schemeClr val="lt1"/>
                </a:solidFill>
                <a:ea typeface="HY헤드라인M" panose="02030600000101010101" pitchFamily="18" charset="-127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Passion One"/>
              <a:buNone/>
              <a:defRPr sz="1800">
                <a:latin typeface="Passion One"/>
                <a:ea typeface="Passion One"/>
                <a:cs typeface="Passion One"/>
                <a:sym typeface="Passion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Passion One"/>
              <a:buNone/>
              <a:defRPr sz="1800">
                <a:latin typeface="Passion One"/>
                <a:ea typeface="Passion One"/>
                <a:cs typeface="Passion One"/>
                <a:sym typeface="Passion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Passion One"/>
              <a:buNone/>
              <a:defRPr sz="1800">
                <a:latin typeface="Passion One"/>
                <a:ea typeface="Passion One"/>
                <a:cs typeface="Passion One"/>
                <a:sym typeface="Passion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Passion One"/>
              <a:buNone/>
              <a:defRPr sz="1800">
                <a:latin typeface="Passion One"/>
                <a:ea typeface="Passion One"/>
                <a:cs typeface="Passion One"/>
                <a:sym typeface="Passion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Passion One"/>
              <a:buNone/>
              <a:defRPr sz="1800">
                <a:latin typeface="Passion One"/>
                <a:ea typeface="Passion One"/>
                <a:cs typeface="Passion One"/>
                <a:sym typeface="Passion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Passion One"/>
              <a:buNone/>
              <a:defRPr sz="1800">
                <a:latin typeface="Passion One"/>
                <a:ea typeface="Passion One"/>
                <a:cs typeface="Passion One"/>
                <a:sym typeface="Passion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Passion One"/>
              <a:buNone/>
              <a:defRPr sz="1800">
                <a:latin typeface="Passion One"/>
                <a:ea typeface="Passion One"/>
                <a:cs typeface="Passion One"/>
                <a:sym typeface="Passion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Passion One"/>
              <a:buNone/>
              <a:defRPr sz="1800">
                <a:latin typeface="Passion One"/>
                <a:ea typeface="Passion One"/>
                <a:cs typeface="Passion One"/>
                <a:sym typeface="Passion One"/>
              </a:defRPr>
            </a:lvl9pPr>
          </a:lstStyle>
          <a:p>
            <a:endParaRPr/>
          </a:p>
        </p:txBody>
      </p:sp>
      <p:sp>
        <p:nvSpPr>
          <p:cNvPr id="126" name="Google Shape;126;p18"/>
          <p:cNvSpPr txBox="1">
            <a:spLocks noGrp="1"/>
          </p:cNvSpPr>
          <p:nvPr>
            <p:ph type="subTitle" idx="6"/>
          </p:nvPr>
        </p:nvSpPr>
        <p:spPr>
          <a:xfrm>
            <a:off x="685100" y="4068750"/>
            <a:ext cx="228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aseline="0">
                <a:solidFill>
                  <a:schemeClr val="lt1"/>
                </a:solidFill>
                <a:ea typeface="HY그래픽M" panose="02030600000101010101" pitchFamily="18" charset="-127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18"/>
          <p:cNvSpPr txBox="1">
            <a:spLocks noGrp="1"/>
          </p:cNvSpPr>
          <p:nvPr>
            <p:ph type="ctrTitle" idx="7"/>
          </p:nvPr>
        </p:nvSpPr>
        <p:spPr>
          <a:xfrm>
            <a:off x="3429900" y="3759350"/>
            <a:ext cx="2280600" cy="36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700" baseline="0">
                <a:solidFill>
                  <a:schemeClr val="lt1"/>
                </a:solidFill>
                <a:ea typeface="HY헤드라인M" panose="02030600000101010101" pitchFamily="18" charset="-127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Passion One"/>
              <a:buNone/>
              <a:defRPr sz="1800">
                <a:latin typeface="Passion One"/>
                <a:ea typeface="Passion One"/>
                <a:cs typeface="Passion One"/>
                <a:sym typeface="Passion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Passion One"/>
              <a:buNone/>
              <a:defRPr sz="1800">
                <a:latin typeface="Passion One"/>
                <a:ea typeface="Passion One"/>
                <a:cs typeface="Passion One"/>
                <a:sym typeface="Passion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Passion One"/>
              <a:buNone/>
              <a:defRPr sz="1800">
                <a:latin typeface="Passion One"/>
                <a:ea typeface="Passion One"/>
                <a:cs typeface="Passion One"/>
                <a:sym typeface="Passion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Passion One"/>
              <a:buNone/>
              <a:defRPr sz="1800">
                <a:latin typeface="Passion One"/>
                <a:ea typeface="Passion One"/>
                <a:cs typeface="Passion One"/>
                <a:sym typeface="Passion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Passion One"/>
              <a:buNone/>
              <a:defRPr sz="1800">
                <a:latin typeface="Passion One"/>
                <a:ea typeface="Passion One"/>
                <a:cs typeface="Passion One"/>
                <a:sym typeface="Passion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Passion One"/>
              <a:buNone/>
              <a:defRPr sz="1800">
                <a:latin typeface="Passion One"/>
                <a:ea typeface="Passion One"/>
                <a:cs typeface="Passion One"/>
                <a:sym typeface="Passion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Passion One"/>
              <a:buNone/>
              <a:defRPr sz="1800">
                <a:latin typeface="Passion One"/>
                <a:ea typeface="Passion One"/>
                <a:cs typeface="Passion One"/>
                <a:sym typeface="Passion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Passion One"/>
              <a:buNone/>
              <a:defRPr sz="1800">
                <a:latin typeface="Passion One"/>
                <a:ea typeface="Passion One"/>
                <a:cs typeface="Passion One"/>
                <a:sym typeface="Passion One"/>
              </a:defRPr>
            </a:lvl9pPr>
          </a:lstStyle>
          <a:p>
            <a:endParaRPr/>
          </a:p>
        </p:txBody>
      </p:sp>
      <p:sp>
        <p:nvSpPr>
          <p:cNvPr id="128" name="Google Shape;128;p18"/>
          <p:cNvSpPr txBox="1">
            <a:spLocks noGrp="1"/>
          </p:cNvSpPr>
          <p:nvPr>
            <p:ph type="subTitle" idx="8"/>
          </p:nvPr>
        </p:nvSpPr>
        <p:spPr>
          <a:xfrm>
            <a:off x="3429899" y="4068750"/>
            <a:ext cx="228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aseline="0">
                <a:solidFill>
                  <a:schemeClr val="lt1"/>
                </a:solidFill>
                <a:ea typeface="HY그래픽M" panose="02030600000101010101" pitchFamily="18" charset="-127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18"/>
          <p:cNvSpPr txBox="1">
            <a:spLocks noGrp="1"/>
          </p:cNvSpPr>
          <p:nvPr>
            <p:ph type="ctrTitle" idx="9"/>
          </p:nvPr>
        </p:nvSpPr>
        <p:spPr>
          <a:xfrm>
            <a:off x="6174751" y="2255475"/>
            <a:ext cx="2280600" cy="36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700" baseline="0">
                <a:solidFill>
                  <a:schemeClr val="lt1"/>
                </a:solidFill>
                <a:ea typeface="HY헤드라인M" panose="02030600000101010101" pitchFamily="18" charset="-127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Passion One"/>
              <a:buNone/>
              <a:defRPr sz="1800">
                <a:latin typeface="Passion One"/>
                <a:ea typeface="Passion One"/>
                <a:cs typeface="Passion One"/>
                <a:sym typeface="Passion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Passion One"/>
              <a:buNone/>
              <a:defRPr sz="1800">
                <a:latin typeface="Passion One"/>
                <a:ea typeface="Passion One"/>
                <a:cs typeface="Passion One"/>
                <a:sym typeface="Passion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Passion One"/>
              <a:buNone/>
              <a:defRPr sz="1800">
                <a:latin typeface="Passion One"/>
                <a:ea typeface="Passion One"/>
                <a:cs typeface="Passion One"/>
                <a:sym typeface="Passion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Passion One"/>
              <a:buNone/>
              <a:defRPr sz="1800">
                <a:latin typeface="Passion One"/>
                <a:ea typeface="Passion One"/>
                <a:cs typeface="Passion One"/>
                <a:sym typeface="Passion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Passion One"/>
              <a:buNone/>
              <a:defRPr sz="1800">
                <a:latin typeface="Passion One"/>
                <a:ea typeface="Passion One"/>
                <a:cs typeface="Passion One"/>
                <a:sym typeface="Passion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Passion One"/>
              <a:buNone/>
              <a:defRPr sz="1800">
                <a:latin typeface="Passion One"/>
                <a:ea typeface="Passion One"/>
                <a:cs typeface="Passion One"/>
                <a:sym typeface="Passion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Passion One"/>
              <a:buNone/>
              <a:defRPr sz="1800">
                <a:latin typeface="Passion One"/>
                <a:ea typeface="Passion One"/>
                <a:cs typeface="Passion One"/>
                <a:sym typeface="Passion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Passion One"/>
              <a:buNone/>
              <a:defRPr sz="1800">
                <a:latin typeface="Passion One"/>
                <a:ea typeface="Passion One"/>
                <a:cs typeface="Passion One"/>
                <a:sym typeface="Passion One"/>
              </a:defRPr>
            </a:lvl9pPr>
          </a:lstStyle>
          <a:p>
            <a:endParaRPr/>
          </a:p>
        </p:txBody>
      </p:sp>
      <p:sp>
        <p:nvSpPr>
          <p:cNvPr id="130" name="Google Shape;130;p18"/>
          <p:cNvSpPr txBox="1">
            <a:spLocks noGrp="1"/>
          </p:cNvSpPr>
          <p:nvPr>
            <p:ph type="subTitle" idx="13"/>
          </p:nvPr>
        </p:nvSpPr>
        <p:spPr>
          <a:xfrm>
            <a:off x="6174750" y="2564875"/>
            <a:ext cx="228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aseline="0">
                <a:solidFill>
                  <a:schemeClr val="lt1"/>
                </a:solidFill>
                <a:ea typeface="HY그래픽M" panose="02030600000101010101" pitchFamily="18" charset="-127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18"/>
          <p:cNvSpPr txBox="1">
            <a:spLocks noGrp="1"/>
          </p:cNvSpPr>
          <p:nvPr>
            <p:ph type="ctrTitle" idx="14"/>
          </p:nvPr>
        </p:nvSpPr>
        <p:spPr>
          <a:xfrm>
            <a:off x="6174750" y="3759350"/>
            <a:ext cx="2280600" cy="36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700" baseline="0">
                <a:solidFill>
                  <a:schemeClr val="lt1"/>
                </a:solidFill>
                <a:ea typeface="HY헤드라인M" panose="02030600000101010101" pitchFamily="18" charset="-127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Passion One"/>
              <a:buNone/>
              <a:defRPr sz="1800">
                <a:latin typeface="Passion One"/>
                <a:ea typeface="Passion One"/>
                <a:cs typeface="Passion One"/>
                <a:sym typeface="Passion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Passion One"/>
              <a:buNone/>
              <a:defRPr sz="1800">
                <a:latin typeface="Passion One"/>
                <a:ea typeface="Passion One"/>
                <a:cs typeface="Passion One"/>
                <a:sym typeface="Passion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Passion One"/>
              <a:buNone/>
              <a:defRPr sz="1800">
                <a:latin typeface="Passion One"/>
                <a:ea typeface="Passion One"/>
                <a:cs typeface="Passion One"/>
                <a:sym typeface="Passion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Passion One"/>
              <a:buNone/>
              <a:defRPr sz="1800">
                <a:latin typeface="Passion One"/>
                <a:ea typeface="Passion One"/>
                <a:cs typeface="Passion One"/>
                <a:sym typeface="Passion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Passion One"/>
              <a:buNone/>
              <a:defRPr sz="1800">
                <a:latin typeface="Passion One"/>
                <a:ea typeface="Passion One"/>
                <a:cs typeface="Passion One"/>
                <a:sym typeface="Passion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Passion One"/>
              <a:buNone/>
              <a:defRPr sz="1800">
                <a:latin typeface="Passion One"/>
                <a:ea typeface="Passion One"/>
                <a:cs typeface="Passion One"/>
                <a:sym typeface="Passion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Passion One"/>
              <a:buNone/>
              <a:defRPr sz="1800">
                <a:latin typeface="Passion One"/>
                <a:ea typeface="Passion One"/>
                <a:cs typeface="Passion One"/>
                <a:sym typeface="Passion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Passion One"/>
              <a:buNone/>
              <a:defRPr sz="1800">
                <a:latin typeface="Passion One"/>
                <a:ea typeface="Passion One"/>
                <a:cs typeface="Passion One"/>
                <a:sym typeface="Passion One"/>
              </a:defRPr>
            </a:lvl9pPr>
          </a:lstStyle>
          <a:p>
            <a:endParaRPr/>
          </a:p>
        </p:txBody>
      </p:sp>
      <p:sp>
        <p:nvSpPr>
          <p:cNvPr id="132" name="Google Shape;132;p18"/>
          <p:cNvSpPr txBox="1">
            <a:spLocks noGrp="1"/>
          </p:cNvSpPr>
          <p:nvPr>
            <p:ph type="subTitle" idx="15"/>
          </p:nvPr>
        </p:nvSpPr>
        <p:spPr>
          <a:xfrm>
            <a:off x="6174750" y="4068750"/>
            <a:ext cx="228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aseline="0">
                <a:solidFill>
                  <a:schemeClr val="lt1"/>
                </a:solidFill>
                <a:ea typeface="HY그래픽M" panose="02030600000101010101" pitchFamily="18" charset="-127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529877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Krona One"/>
              <a:buNone/>
              <a:defRPr sz="2500" b="1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bin"/>
              <a:buNone/>
              <a:defRPr sz="2800" b="1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bin"/>
              <a:buNone/>
              <a:defRPr sz="2800" b="1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bin"/>
              <a:buNone/>
              <a:defRPr sz="2800" b="1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bin"/>
              <a:buNone/>
              <a:defRPr sz="2800" b="1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bin"/>
              <a:buNone/>
              <a:defRPr sz="2800" b="1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bin"/>
              <a:buNone/>
              <a:defRPr sz="2800" b="1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bin"/>
              <a:buNone/>
              <a:defRPr sz="2800" b="1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bin"/>
              <a:buNone/>
              <a:defRPr sz="2800" b="1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mfortaa"/>
              <a:buChar char="●"/>
              <a:defRPr sz="18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mfortaa"/>
              <a:buChar char="○"/>
              <a:defRPr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mfortaa"/>
              <a:buChar char="■"/>
              <a:defRPr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mfortaa"/>
              <a:buChar char="●"/>
              <a:defRPr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mfortaa"/>
              <a:buChar char="○"/>
              <a:defRPr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mfortaa"/>
              <a:buChar char="■"/>
              <a:defRPr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mfortaa"/>
              <a:buChar char="●"/>
              <a:defRPr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mfortaa"/>
              <a:buChar char="○"/>
              <a:defRPr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Comfortaa"/>
              <a:buChar char="■"/>
              <a:defRPr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8" r:id="rId2"/>
    <p:sldLayoutId id="2147483678" r:id="rId3"/>
    <p:sldLayoutId id="2147483677" r:id="rId4"/>
    <p:sldLayoutId id="2147483679" r:id="rId5"/>
    <p:sldLayoutId id="2147483674" r:id="rId6"/>
    <p:sldLayoutId id="2147483680" r:id="rId7"/>
    <p:sldLayoutId id="2147483681" r:id="rId8"/>
    <p:sldLayoutId id="2147483685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 baseline="0">
          <a:solidFill>
            <a:srgbClr val="000000"/>
          </a:solidFill>
          <a:latin typeface="Arial"/>
          <a:ea typeface="HY헤드라인M" panose="02030600000101010101" pitchFamily="18" charset="-127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 baseline="0">
          <a:solidFill>
            <a:srgbClr val="000000"/>
          </a:solidFill>
          <a:latin typeface="Arial"/>
          <a:ea typeface="HY그래픽M" panose="02030600000101010101" pitchFamily="18" charset="-127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1"/>
          <p:cNvSpPr/>
          <p:nvPr/>
        </p:nvSpPr>
        <p:spPr>
          <a:xfrm>
            <a:off x="252300" y="252450"/>
            <a:ext cx="4188000" cy="46386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31"/>
          <p:cNvSpPr txBox="1">
            <a:spLocks noGrp="1"/>
          </p:cNvSpPr>
          <p:nvPr>
            <p:ph type="ctrTitle"/>
          </p:nvPr>
        </p:nvSpPr>
        <p:spPr>
          <a:xfrm>
            <a:off x="5021800" y="1021954"/>
            <a:ext cx="3406200" cy="277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Linux</a:t>
            </a:r>
            <a:br>
              <a:rPr lang="en-US" altLang="ko-KR" dirty="0"/>
            </a:br>
            <a:r>
              <a:rPr lang="ko-KR" altLang="en-US" dirty="0"/>
              <a:t>입문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214" name="Google Shape;214;p31"/>
          <p:cNvSpPr txBox="1">
            <a:spLocks noGrp="1"/>
          </p:cNvSpPr>
          <p:nvPr>
            <p:ph type="subTitle" idx="1"/>
          </p:nvPr>
        </p:nvSpPr>
        <p:spPr>
          <a:xfrm>
            <a:off x="5021925" y="3818829"/>
            <a:ext cx="3406200" cy="9912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None/>
            </a:pPr>
            <a:r>
              <a:rPr lang="ko-KR" altLang="en-US" dirty="0"/>
              <a:t>강사 </a:t>
            </a:r>
            <a:r>
              <a:rPr lang="en-US" altLang="ko-KR" dirty="0"/>
              <a:t>: </a:t>
            </a:r>
            <a:r>
              <a:rPr lang="ko-KR" altLang="en-US" dirty="0" err="1"/>
              <a:t>강태경</a:t>
            </a:r>
            <a:endParaRPr lang="en-US" altLang="ko-KR" dirty="0"/>
          </a:p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None/>
            </a:pPr>
            <a:r>
              <a:rPr lang="en-US" altLang="ko-KR" dirty="0"/>
              <a:t>forbob@naver.com</a:t>
            </a:r>
            <a:endParaRPr lang="ko-KR" altLang="en-US" dirty="0"/>
          </a:p>
        </p:txBody>
      </p:sp>
      <p:pic>
        <p:nvPicPr>
          <p:cNvPr id="215" name="Google Shape;215;p31"/>
          <p:cNvPicPr preferRelativeResize="0"/>
          <p:nvPr/>
        </p:nvPicPr>
        <p:blipFill rotWithShape="1">
          <a:blip r:embed="rId3">
            <a:alphaModFix/>
          </a:blip>
          <a:srcRect l="7863" r="20194"/>
          <a:stretch/>
        </p:blipFill>
        <p:spPr>
          <a:xfrm>
            <a:off x="378398" y="382875"/>
            <a:ext cx="3935804" cy="4377752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31"/>
          <p:cNvSpPr/>
          <p:nvPr/>
        </p:nvSpPr>
        <p:spPr>
          <a:xfrm rot="5400000">
            <a:off x="-710125" y="3372500"/>
            <a:ext cx="384900" cy="252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1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기본 조작 명령어</a:t>
            </a:r>
            <a:endParaRPr dirty="0"/>
          </a:p>
        </p:txBody>
      </p:sp>
      <p:sp>
        <p:nvSpPr>
          <p:cNvPr id="6" name="Google Shape;499;p117">
            <a:extLst>
              <a:ext uri="{FF2B5EF4-FFF2-40B4-BE49-F238E27FC236}">
                <a16:creationId xmlns:a16="http://schemas.microsoft.com/office/drawing/2014/main" id="{2DAA42FF-F6E7-43F0-A6D1-A4A173EB0ECF}"/>
              </a:ext>
            </a:extLst>
          </p:cNvPr>
          <p:cNvSpPr txBox="1"/>
          <p:nvPr/>
        </p:nvSpPr>
        <p:spPr>
          <a:xfrm>
            <a:off x="2198430" y="364583"/>
            <a:ext cx="5935919" cy="4154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285750" indent="-285750">
              <a:buSzPts val="1800"/>
              <a:buFont typeface="Wingdings" panose="05000000000000000000" pitchFamily="2" charset="2"/>
              <a:buChar char="§"/>
              <a:defRPr>
                <a:solidFill>
                  <a:schemeClr val="lt1"/>
                </a:solidFill>
                <a:latin typeface="Krona One"/>
                <a:ea typeface="HY헤드라인M" panose="02030600000101010101" pitchFamily="18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dirty="0"/>
              <a:t>cp : (copy)</a:t>
            </a:r>
            <a:r>
              <a:rPr lang="ko-KR" altLang="en-US" dirty="0"/>
              <a:t> 복사 명령어</a:t>
            </a:r>
            <a:r>
              <a:rPr lang="en-US" altLang="ko-KR" dirty="0"/>
              <a:t>(</a:t>
            </a:r>
            <a:r>
              <a:rPr lang="ko-KR" altLang="en-US" dirty="0"/>
              <a:t> 파일 </a:t>
            </a:r>
            <a:r>
              <a:rPr lang="en-US" altLang="ko-KR" dirty="0"/>
              <a:t>,</a:t>
            </a:r>
            <a:r>
              <a:rPr lang="ko-KR" altLang="en-US" dirty="0"/>
              <a:t> 디렉토리 등 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1" name="Google Shape;499;p117">
            <a:extLst>
              <a:ext uri="{FF2B5EF4-FFF2-40B4-BE49-F238E27FC236}">
                <a16:creationId xmlns:a16="http://schemas.microsoft.com/office/drawing/2014/main" id="{47EA3FF6-1D7B-4777-9CFC-B6C2BD9E8069}"/>
              </a:ext>
            </a:extLst>
          </p:cNvPr>
          <p:cNvSpPr txBox="1"/>
          <p:nvPr/>
        </p:nvSpPr>
        <p:spPr>
          <a:xfrm>
            <a:off x="2492943" y="899340"/>
            <a:ext cx="6410062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r>
              <a:rPr lang="ko-KR" altLang="en-US" sz="1600" b="0" i="0" dirty="0">
                <a:solidFill>
                  <a:srgbClr val="495057"/>
                </a:solidFill>
                <a:effectLst/>
                <a:latin typeface="Source Code Pro" panose="020F0502020204030204" pitchFamily="34" charset="0"/>
              </a:rPr>
              <a:t>예</a:t>
            </a:r>
            <a:r>
              <a:rPr lang="en-US" altLang="ko-KR" sz="1600" b="0" i="0" dirty="0">
                <a:solidFill>
                  <a:srgbClr val="495057"/>
                </a:solidFill>
                <a:effectLst/>
                <a:latin typeface="Source Code Pro" panose="020F0502020204030204" pitchFamily="34" charset="0"/>
              </a:rPr>
              <a:t>)</a:t>
            </a:r>
            <a:r>
              <a:rPr lang="ko-KR" altLang="en-US" sz="1600" b="0" i="0" dirty="0">
                <a:solidFill>
                  <a:srgbClr val="495057"/>
                </a:solidFill>
                <a:effectLst/>
                <a:latin typeface="Source Code Pro" panose="020F0502020204030204" pitchFamily="34" charset="0"/>
              </a:rPr>
              <a:t> </a:t>
            </a:r>
            <a:r>
              <a:rPr lang="en-US" altLang="ko-KR" sz="1600" b="0" i="0" dirty="0">
                <a:solidFill>
                  <a:srgbClr val="495057"/>
                </a:solidFill>
                <a:effectLst/>
                <a:latin typeface="Source Code Pro" panose="020F0502020204030204" pitchFamily="34" charset="0"/>
              </a:rPr>
              <a:t>cp </a:t>
            </a:r>
            <a:r>
              <a:rPr lang="ko-KR" altLang="en-US" sz="1600" dirty="0">
                <a:solidFill>
                  <a:srgbClr val="495057"/>
                </a:solidFill>
                <a:latin typeface="Source Code Pro" panose="020F0502020204030204" pitchFamily="34" charset="0"/>
              </a:rPr>
              <a:t>원본</a:t>
            </a:r>
            <a:r>
              <a:rPr lang="ko-KR" altLang="en-US" sz="1600" b="0" i="0" dirty="0">
                <a:solidFill>
                  <a:srgbClr val="495057"/>
                </a:solidFill>
                <a:effectLst/>
                <a:latin typeface="Source Code Pro" panose="020F0502020204030204" pitchFamily="34" charset="0"/>
              </a:rPr>
              <a:t>파일명 대상파일명</a:t>
            </a:r>
            <a:br>
              <a:rPr lang="en-US" altLang="ko-KR" sz="1600" b="0" i="0" dirty="0">
                <a:solidFill>
                  <a:srgbClr val="495057"/>
                </a:solidFill>
                <a:effectLst/>
                <a:latin typeface="Source Code Pro" panose="020F0502020204030204" pitchFamily="34" charset="0"/>
              </a:rPr>
            </a:br>
            <a:r>
              <a:rPr lang="ko-KR" altLang="en-US" sz="1600" b="0" i="0" dirty="0">
                <a:solidFill>
                  <a:srgbClr val="495057"/>
                </a:solidFill>
                <a:effectLst/>
                <a:latin typeface="Source Code Pro" panose="020F0502020204030204" pitchFamily="34" charset="0"/>
              </a:rPr>
              <a:t>    </a:t>
            </a:r>
            <a:r>
              <a:rPr lang="en-US" altLang="ko-Kore-KR" sz="1600" b="0" i="0" dirty="0">
                <a:solidFill>
                  <a:srgbClr val="495057"/>
                </a:solidFill>
                <a:effectLst/>
                <a:latin typeface="Source Code Pro" panose="020F0502020204030204" pitchFamily="34" charset="0"/>
              </a:rPr>
              <a:t>$ cp </a:t>
            </a:r>
            <a:r>
              <a:rPr lang="en-US" altLang="ko-Kore-KR" sz="1600" b="0" i="0" dirty="0" err="1">
                <a:solidFill>
                  <a:srgbClr val="495057"/>
                </a:solidFill>
                <a:effectLst/>
                <a:latin typeface="Source Code Pro" panose="020F0502020204030204" pitchFamily="34" charset="0"/>
              </a:rPr>
              <a:t>hello.txt</a:t>
            </a:r>
            <a:r>
              <a:rPr lang="en-US" altLang="ko-Kore-KR" sz="1600" b="0" i="0" dirty="0">
                <a:solidFill>
                  <a:srgbClr val="495057"/>
                </a:solidFill>
                <a:effectLst/>
                <a:latin typeface="Source Code Pro" panose="020F0502020204030204" pitchFamily="34" charset="0"/>
              </a:rPr>
              <a:t> </a:t>
            </a:r>
            <a:r>
              <a:rPr lang="en-US" altLang="ko-Kore-KR" sz="1600" b="0" i="0" dirty="0" err="1">
                <a:solidFill>
                  <a:srgbClr val="495057"/>
                </a:solidFill>
                <a:effectLst/>
                <a:latin typeface="Source Code Pro" panose="020F0502020204030204" pitchFamily="34" charset="0"/>
              </a:rPr>
              <a:t>hello_copy.txt</a:t>
            </a:r>
            <a:endParaRPr sz="1200" dirty="0">
              <a:solidFill>
                <a:schemeClr val="bg1"/>
              </a:solidFill>
              <a:latin typeface="Comfortaa"/>
              <a:ea typeface="HY그래픽M" panose="02030600000101010101" pitchFamily="18" charset="-127"/>
              <a:sym typeface="Comfortaa"/>
            </a:endParaRPr>
          </a:p>
        </p:txBody>
      </p:sp>
      <p:sp>
        <p:nvSpPr>
          <p:cNvPr id="10" name="Google Shape;499;p117">
            <a:extLst>
              <a:ext uri="{FF2B5EF4-FFF2-40B4-BE49-F238E27FC236}">
                <a16:creationId xmlns:a16="http://schemas.microsoft.com/office/drawing/2014/main" id="{A2F16769-64FC-40AF-8A2E-D3E45531B2BC}"/>
              </a:ext>
            </a:extLst>
          </p:cNvPr>
          <p:cNvSpPr txBox="1"/>
          <p:nvPr/>
        </p:nvSpPr>
        <p:spPr>
          <a:xfrm>
            <a:off x="2330405" y="2513060"/>
            <a:ext cx="5935919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285750" indent="-285750">
              <a:buSzPts val="1800"/>
              <a:buFont typeface="Wingdings" panose="05000000000000000000" pitchFamily="2" charset="2"/>
              <a:buChar char="§"/>
              <a:defRPr>
                <a:solidFill>
                  <a:schemeClr val="lt1"/>
                </a:solidFill>
                <a:latin typeface="Krona One"/>
                <a:ea typeface="HY헤드라인M" panose="02030600000101010101" pitchFamily="18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dirty="0"/>
              <a:t>mv : (move, rename) </a:t>
            </a:r>
            <a:r>
              <a:rPr lang="ko-KR" altLang="en-US" dirty="0"/>
              <a:t>이동 명령어</a:t>
            </a:r>
            <a:r>
              <a:rPr lang="en-US" altLang="ko-KR" dirty="0"/>
              <a:t>(</a:t>
            </a:r>
            <a:r>
              <a:rPr lang="ko-KR" altLang="en-US" dirty="0"/>
              <a:t>파일</a:t>
            </a:r>
            <a:r>
              <a:rPr lang="en-US" altLang="ko-KR" dirty="0"/>
              <a:t>,</a:t>
            </a:r>
            <a:r>
              <a:rPr lang="ko-KR" altLang="en-US" dirty="0"/>
              <a:t> 디렉토리 등</a:t>
            </a:r>
            <a:r>
              <a:rPr lang="en-US" altLang="ko-KR" dirty="0"/>
              <a:t>)</a:t>
            </a:r>
            <a:br>
              <a:rPr lang="en-US" altLang="ko-KR" dirty="0"/>
            </a:br>
            <a:r>
              <a:rPr lang="en-US" altLang="ko-KR" dirty="0"/>
              <a:t>                                       </a:t>
            </a:r>
            <a:r>
              <a:rPr lang="ko-KR" altLang="en-US" dirty="0"/>
              <a:t>파일명 변경 명령어</a:t>
            </a:r>
          </a:p>
        </p:txBody>
      </p:sp>
      <p:sp>
        <p:nvSpPr>
          <p:cNvPr id="2" name="Google Shape;499;p117">
            <a:extLst>
              <a:ext uri="{FF2B5EF4-FFF2-40B4-BE49-F238E27FC236}">
                <a16:creationId xmlns:a16="http://schemas.microsoft.com/office/drawing/2014/main" id="{4BBA8EC7-39E8-72BB-60A5-01F55F7EEB1E}"/>
              </a:ext>
            </a:extLst>
          </p:cNvPr>
          <p:cNvSpPr txBox="1"/>
          <p:nvPr/>
        </p:nvSpPr>
        <p:spPr>
          <a:xfrm>
            <a:off x="2598854" y="3342504"/>
            <a:ext cx="6410062" cy="1077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SzPts val="1800"/>
            </a:pPr>
            <a:r>
              <a:rPr lang="ko-KR" altLang="en-US" sz="1600" dirty="0">
                <a:solidFill>
                  <a:srgbClr val="495057"/>
                </a:solidFill>
                <a:latin typeface="Source Code Pro" panose="020F0502020204030204" pitchFamily="34" charset="0"/>
              </a:rPr>
              <a:t>예</a:t>
            </a:r>
            <a:r>
              <a:rPr lang="en-US" altLang="ko-KR" sz="1600" dirty="0">
                <a:solidFill>
                  <a:srgbClr val="495057"/>
                </a:solidFill>
                <a:latin typeface="Source Code Pro" panose="020F0502020204030204" pitchFamily="34" charset="0"/>
              </a:rPr>
              <a:t>)</a:t>
            </a:r>
            <a:r>
              <a:rPr lang="ko-KR" altLang="en-US" sz="1600" dirty="0">
                <a:solidFill>
                  <a:srgbClr val="495057"/>
                </a:solidFill>
                <a:latin typeface="Source Code Pro" panose="020F0502020204030204" pitchFamily="34" charset="0"/>
              </a:rPr>
              <a:t> </a:t>
            </a:r>
            <a:r>
              <a:rPr lang="en-US" altLang="ko-KR" sz="1600" dirty="0">
                <a:solidFill>
                  <a:srgbClr val="495057"/>
                </a:solidFill>
                <a:latin typeface="Source Code Pro" panose="020F0502020204030204" pitchFamily="34" charset="0"/>
              </a:rPr>
              <a:t>mv</a:t>
            </a:r>
            <a:r>
              <a:rPr lang="en-US" altLang="ko-KR" sz="1600" b="0" i="0" dirty="0">
                <a:solidFill>
                  <a:srgbClr val="495057"/>
                </a:solidFill>
                <a:effectLst/>
                <a:latin typeface="Source Code Pro" panose="020F0502020204030204" pitchFamily="34" charset="0"/>
              </a:rPr>
              <a:t> </a:t>
            </a:r>
            <a:r>
              <a:rPr lang="ko-KR" altLang="en-US" sz="1600" dirty="0">
                <a:solidFill>
                  <a:srgbClr val="495057"/>
                </a:solidFill>
                <a:latin typeface="Source Code Pro" panose="020F0502020204030204" pitchFamily="34" charset="0"/>
              </a:rPr>
              <a:t>원본파일명</a:t>
            </a:r>
            <a:r>
              <a:rPr lang="ko-KR" altLang="en-US" sz="1600" b="0" i="0" dirty="0">
                <a:solidFill>
                  <a:srgbClr val="495057"/>
                </a:solidFill>
                <a:effectLst/>
                <a:latin typeface="Source Code Pro" panose="020F0502020204030204" pitchFamily="34" charset="0"/>
              </a:rPr>
              <a:t> </a:t>
            </a:r>
            <a:r>
              <a:rPr lang="ko-KR" altLang="en-US" sz="1600" b="0" i="0" dirty="0" err="1">
                <a:solidFill>
                  <a:srgbClr val="495057"/>
                </a:solidFill>
                <a:effectLst/>
                <a:latin typeface="Source Code Pro" panose="020F0502020204030204" pitchFamily="34" charset="0"/>
              </a:rPr>
              <a:t>대상디렉토리명</a:t>
            </a:r>
            <a:r>
              <a:rPr lang="en-US" altLang="ko-KR" sz="1600" b="0" i="0" dirty="0">
                <a:solidFill>
                  <a:srgbClr val="495057"/>
                </a:solidFill>
                <a:effectLst/>
                <a:latin typeface="Source Code Pro" panose="020F0502020204030204" pitchFamily="34" charset="0"/>
              </a:rPr>
              <a:t> : </a:t>
            </a:r>
            <a:r>
              <a:rPr lang="ko-KR" altLang="en-US" sz="1600" b="0" i="0" dirty="0">
                <a:solidFill>
                  <a:srgbClr val="495057"/>
                </a:solidFill>
                <a:effectLst/>
                <a:latin typeface="Source Code Pro" panose="020F0502020204030204" pitchFamily="34" charset="0"/>
              </a:rPr>
              <a:t>이동</a:t>
            </a:r>
            <a:br>
              <a:rPr lang="en-US" altLang="ko-KR" sz="1600" b="0" i="0" dirty="0">
                <a:solidFill>
                  <a:srgbClr val="495057"/>
                </a:solidFill>
                <a:effectLst/>
                <a:latin typeface="Source Code Pro" panose="020F0502020204030204" pitchFamily="34" charset="0"/>
              </a:rPr>
            </a:br>
            <a:r>
              <a:rPr lang="ko-KR" altLang="en-US" sz="1600" b="0" i="0" dirty="0">
                <a:solidFill>
                  <a:srgbClr val="495057"/>
                </a:solidFill>
                <a:effectLst/>
                <a:latin typeface="Source Code Pro" panose="020F0502020204030204" pitchFamily="34" charset="0"/>
              </a:rPr>
              <a:t>   </a:t>
            </a:r>
            <a:r>
              <a:rPr lang="en-US" altLang="ko-KR" sz="1600" b="0" i="0" dirty="0">
                <a:solidFill>
                  <a:srgbClr val="495057"/>
                </a:solidFill>
                <a:effectLst/>
                <a:latin typeface="Source Code Pro" panose="020F0502020204030204" pitchFamily="34" charset="0"/>
              </a:rPr>
              <a:t> mv </a:t>
            </a:r>
            <a:r>
              <a:rPr lang="ko-KR" altLang="en-US" sz="1600" b="0" i="0" dirty="0">
                <a:solidFill>
                  <a:srgbClr val="495057"/>
                </a:solidFill>
                <a:effectLst/>
                <a:latin typeface="Source Code Pro" panose="020F0502020204030204" pitchFamily="34" charset="0"/>
              </a:rPr>
              <a:t>원본파일명 </a:t>
            </a:r>
            <a:r>
              <a:rPr lang="ko-KR" altLang="en-US" sz="1600" b="0" i="0" dirty="0" err="1">
                <a:solidFill>
                  <a:srgbClr val="495057"/>
                </a:solidFill>
                <a:effectLst/>
                <a:latin typeface="Source Code Pro" panose="020F0502020204030204" pitchFamily="34" charset="0"/>
              </a:rPr>
              <a:t>바꿀파일명</a:t>
            </a:r>
            <a:r>
              <a:rPr lang="ko-KR" altLang="en-US" sz="1600" b="0" i="0" dirty="0">
                <a:solidFill>
                  <a:srgbClr val="495057"/>
                </a:solidFill>
                <a:effectLst/>
                <a:latin typeface="Source Code Pro" panose="020F0502020204030204" pitchFamily="34" charset="0"/>
              </a:rPr>
              <a:t> </a:t>
            </a:r>
            <a:r>
              <a:rPr lang="en-US" altLang="ko-KR" sz="1600" b="0" i="0" dirty="0">
                <a:solidFill>
                  <a:srgbClr val="495057"/>
                </a:solidFill>
                <a:effectLst/>
                <a:latin typeface="Source Code Pro" panose="020F0502020204030204" pitchFamily="34" charset="0"/>
              </a:rPr>
              <a:t>:</a:t>
            </a:r>
            <a:r>
              <a:rPr lang="ko-KR" altLang="en-US" sz="1600" b="0" i="0" dirty="0">
                <a:solidFill>
                  <a:srgbClr val="495057"/>
                </a:solidFill>
                <a:effectLst/>
                <a:latin typeface="Source Code Pro" panose="020F0502020204030204" pitchFamily="34" charset="0"/>
              </a:rPr>
              <a:t> 파일명 변경</a:t>
            </a:r>
            <a:br>
              <a:rPr lang="en-US" altLang="ko-KR" sz="1600" dirty="0">
                <a:solidFill>
                  <a:srgbClr val="495057"/>
                </a:solidFill>
                <a:latin typeface="Source Code Pro" panose="020F0502020204030204" pitchFamily="34" charset="0"/>
              </a:rPr>
            </a:br>
            <a:r>
              <a:rPr lang="ko-KR" altLang="en-US" sz="1600" dirty="0">
                <a:solidFill>
                  <a:srgbClr val="495057"/>
                </a:solidFill>
                <a:latin typeface="Source Code Pro" panose="020F0502020204030204" pitchFamily="34" charset="0"/>
              </a:rPr>
              <a:t>    </a:t>
            </a:r>
            <a:r>
              <a:rPr lang="en-US" altLang="ko-Kore-KR" sz="1600" dirty="0">
                <a:solidFill>
                  <a:srgbClr val="495057"/>
                </a:solidFill>
                <a:latin typeface="Source Code Pro" panose="020F0502020204030204" pitchFamily="34" charset="0"/>
              </a:rPr>
              <a:t>$ mv </a:t>
            </a:r>
            <a:r>
              <a:rPr lang="en-US" altLang="ko-Kore-KR" sz="1600" dirty="0" err="1">
                <a:solidFill>
                  <a:srgbClr val="495057"/>
                </a:solidFill>
                <a:latin typeface="Source Code Pro" panose="020F0502020204030204" pitchFamily="34" charset="0"/>
              </a:rPr>
              <a:t>hello.txt</a:t>
            </a:r>
            <a:r>
              <a:rPr lang="en-US" altLang="ko-Kore-KR" sz="1600" dirty="0">
                <a:solidFill>
                  <a:srgbClr val="495057"/>
                </a:solidFill>
                <a:latin typeface="Source Code Pro" panose="020F0502020204030204" pitchFamily="34" charset="0"/>
              </a:rPr>
              <a:t> work/</a:t>
            </a:r>
          </a:p>
          <a:p>
            <a:pPr>
              <a:buSzPts val="1800"/>
            </a:pPr>
            <a:r>
              <a:rPr lang="ko-KR" altLang="en-US" sz="1600" dirty="0">
                <a:solidFill>
                  <a:srgbClr val="495057"/>
                </a:solidFill>
                <a:latin typeface="Source Code Pro" panose="020F0502020204030204" pitchFamily="34" charset="0"/>
                <a:sym typeface="Comfortaa"/>
              </a:rPr>
              <a:t>    </a:t>
            </a:r>
            <a:r>
              <a:rPr lang="en-US" altLang="ko-KR" sz="1600" dirty="0">
                <a:solidFill>
                  <a:srgbClr val="495057"/>
                </a:solidFill>
                <a:latin typeface="Source Code Pro" panose="020F0502020204030204" pitchFamily="34" charset="0"/>
                <a:sym typeface="Comfortaa"/>
              </a:rPr>
              <a:t>$</a:t>
            </a:r>
            <a:r>
              <a:rPr lang="ko-KR" altLang="en-US" sz="1600" dirty="0">
                <a:solidFill>
                  <a:srgbClr val="495057"/>
                </a:solidFill>
                <a:latin typeface="Source Code Pro" panose="020F0502020204030204" pitchFamily="34" charset="0"/>
                <a:sym typeface="Comfortaa"/>
              </a:rPr>
              <a:t> </a:t>
            </a:r>
            <a:r>
              <a:rPr lang="en-US" altLang="ko-KR" sz="1600" dirty="0">
                <a:solidFill>
                  <a:srgbClr val="495057"/>
                </a:solidFill>
                <a:latin typeface="Source Code Pro" panose="020F0502020204030204" pitchFamily="34" charset="0"/>
                <a:sym typeface="Comfortaa"/>
              </a:rPr>
              <a:t>mv </a:t>
            </a:r>
            <a:r>
              <a:rPr lang="en-US" altLang="ko-KR" sz="1600" dirty="0" err="1">
                <a:solidFill>
                  <a:srgbClr val="495057"/>
                </a:solidFill>
                <a:latin typeface="Source Code Pro" panose="020F0502020204030204" pitchFamily="34" charset="0"/>
                <a:sym typeface="Comfortaa"/>
              </a:rPr>
              <a:t>hello_copy.txt</a:t>
            </a:r>
            <a:r>
              <a:rPr lang="en-US" altLang="ko-KR" sz="1600" dirty="0">
                <a:solidFill>
                  <a:srgbClr val="495057"/>
                </a:solidFill>
                <a:latin typeface="Source Code Pro" panose="020F0502020204030204" pitchFamily="34" charset="0"/>
                <a:sym typeface="Comfortaa"/>
              </a:rPr>
              <a:t> hello2.txt</a:t>
            </a:r>
            <a:endParaRPr sz="1600" dirty="0">
              <a:solidFill>
                <a:srgbClr val="495057"/>
              </a:solidFill>
              <a:latin typeface="Source Code Pro" panose="020F0502020204030204" pitchFamily="34" charset="0"/>
              <a:sym typeface="Comfortaa"/>
            </a:endParaRPr>
          </a:p>
        </p:txBody>
      </p:sp>
    </p:spTree>
    <p:extLst>
      <p:ext uri="{BB962C8B-B14F-4D97-AF65-F5344CB8AC3E}">
        <p14:creationId xmlns:p14="http://schemas.microsoft.com/office/powerpoint/2010/main" val="20923137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1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기본 조작 명령어</a:t>
            </a:r>
            <a:endParaRPr dirty="0"/>
          </a:p>
        </p:txBody>
      </p:sp>
      <p:sp>
        <p:nvSpPr>
          <p:cNvPr id="6" name="Google Shape;499;p117">
            <a:extLst>
              <a:ext uri="{FF2B5EF4-FFF2-40B4-BE49-F238E27FC236}">
                <a16:creationId xmlns:a16="http://schemas.microsoft.com/office/drawing/2014/main" id="{2DAA42FF-F6E7-43F0-A6D1-A4A173EB0ECF}"/>
              </a:ext>
            </a:extLst>
          </p:cNvPr>
          <p:cNvSpPr txBox="1"/>
          <p:nvPr/>
        </p:nvSpPr>
        <p:spPr>
          <a:xfrm>
            <a:off x="2198430" y="364583"/>
            <a:ext cx="5935919" cy="4154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285750" indent="-285750">
              <a:buSzPts val="1800"/>
              <a:buFont typeface="Wingdings" panose="05000000000000000000" pitchFamily="2" charset="2"/>
              <a:buChar char="§"/>
              <a:defRPr>
                <a:solidFill>
                  <a:schemeClr val="lt1"/>
                </a:solidFill>
                <a:latin typeface="Krona One"/>
                <a:ea typeface="HY헤드라인M" panose="02030600000101010101" pitchFamily="18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dirty="0"/>
              <a:t>rm : (remove)</a:t>
            </a:r>
            <a:r>
              <a:rPr lang="ko-KR" altLang="en-US" dirty="0"/>
              <a:t> 삭제 명령어</a:t>
            </a:r>
            <a:r>
              <a:rPr lang="en-US" altLang="ko-KR" dirty="0"/>
              <a:t>(</a:t>
            </a:r>
            <a:r>
              <a:rPr lang="ko-KR" altLang="en-US" dirty="0"/>
              <a:t> 파일 </a:t>
            </a:r>
            <a:r>
              <a:rPr lang="en-US" altLang="ko-KR" dirty="0"/>
              <a:t>,</a:t>
            </a:r>
            <a:r>
              <a:rPr lang="ko-KR" altLang="en-US" dirty="0"/>
              <a:t> 디렉토리 등 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1" name="Google Shape;499;p117">
            <a:extLst>
              <a:ext uri="{FF2B5EF4-FFF2-40B4-BE49-F238E27FC236}">
                <a16:creationId xmlns:a16="http://schemas.microsoft.com/office/drawing/2014/main" id="{47EA3FF6-1D7B-4777-9CFC-B6C2BD9E8069}"/>
              </a:ext>
            </a:extLst>
          </p:cNvPr>
          <p:cNvSpPr txBox="1"/>
          <p:nvPr/>
        </p:nvSpPr>
        <p:spPr>
          <a:xfrm>
            <a:off x="2492943" y="899340"/>
            <a:ext cx="6410062" cy="1077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r>
              <a:rPr lang="ko-KR" altLang="en-US" sz="1600" b="0" i="0" dirty="0">
                <a:solidFill>
                  <a:srgbClr val="495057"/>
                </a:solidFill>
                <a:effectLst/>
                <a:latin typeface="Source Code Pro" panose="020F0502020204030204" pitchFamily="34" charset="0"/>
              </a:rPr>
              <a:t>예</a:t>
            </a:r>
            <a:r>
              <a:rPr lang="en-US" altLang="ko-KR" sz="1600" b="0" i="0" dirty="0">
                <a:solidFill>
                  <a:srgbClr val="495057"/>
                </a:solidFill>
                <a:effectLst/>
                <a:latin typeface="Source Code Pro" panose="020F0502020204030204" pitchFamily="34" charset="0"/>
              </a:rPr>
              <a:t>)</a:t>
            </a:r>
            <a:r>
              <a:rPr lang="ko-KR" altLang="en-US" sz="1600" b="0" i="0" dirty="0">
                <a:solidFill>
                  <a:srgbClr val="495057"/>
                </a:solidFill>
                <a:effectLst/>
                <a:latin typeface="Source Code Pro" panose="020F0502020204030204" pitchFamily="34" charset="0"/>
              </a:rPr>
              <a:t> </a:t>
            </a:r>
            <a:r>
              <a:rPr lang="en-US" altLang="ko-KR" sz="1600" b="0" i="0" dirty="0">
                <a:solidFill>
                  <a:srgbClr val="495057"/>
                </a:solidFill>
                <a:effectLst/>
                <a:latin typeface="Source Code Pro" panose="020F0502020204030204" pitchFamily="34" charset="0"/>
              </a:rPr>
              <a:t>rm </a:t>
            </a:r>
            <a:r>
              <a:rPr lang="ko-KR" altLang="en-US" sz="1600" b="0" i="0" dirty="0">
                <a:solidFill>
                  <a:srgbClr val="495057"/>
                </a:solidFill>
                <a:effectLst/>
                <a:latin typeface="Source Code Pro" panose="020F0502020204030204" pitchFamily="34" charset="0"/>
              </a:rPr>
              <a:t>삭제파일명</a:t>
            </a:r>
            <a:br>
              <a:rPr lang="en-US" altLang="ko-KR" sz="1600" b="0" i="0" dirty="0">
                <a:solidFill>
                  <a:srgbClr val="495057"/>
                </a:solidFill>
                <a:effectLst/>
                <a:latin typeface="Source Code Pro" panose="020F0502020204030204" pitchFamily="34" charset="0"/>
              </a:rPr>
            </a:br>
            <a:r>
              <a:rPr lang="en-US" altLang="ko-KR" sz="1600" b="0" i="0" dirty="0">
                <a:solidFill>
                  <a:srgbClr val="495057"/>
                </a:solidFill>
                <a:effectLst/>
                <a:latin typeface="Source Code Pro" panose="020F0502020204030204" pitchFamily="34" charset="0"/>
              </a:rPr>
              <a:t>    rm –rf </a:t>
            </a:r>
            <a:r>
              <a:rPr lang="ko-KR" altLang="en-US" sz="1600" b="0" i="0" dirty="0" err="1">
                <a:solidFill>
                  <a:srgbClr val="495057"/>
                </a:solidFill>
                <a:effectLst/>
                <a:latin typeface="Source Code Pro" panose="020F0502020204030204" pitchFamily="34" charset="0"/>
              </a:rPr>
              <a:t>디렉토리명</a:t>
            </a:r>
            <a:r>
              <a:rPr lang="ko-KR" altLang="en-US" sz="1600" b="0" i="0" dirty="0">
                <a:solidFill>
                  <a:srgbClr val="495057"/>
                </a:solidFill>
                <a:effectLst/>
                <a:latin typeface="Source Code Pro" panose="020F0502020204030204" pitchFamily="34" charset="0"/>
              </a:rPr>
              <a:t> </a:t>
            </a:r>
            <a:r>
              <a:rPr lang="en-US" altLang="ko-KR" sz="1600" b="0" i="0" dirty="0">
                <a:solidFill>
                  <a:srgbClr val="495057"/>
                </a:solidFill>
                <a:effectLst/>
                <a:latin typeface="Source Code Pro" panose="020F0502020204030204" pitchFamily="34" charset="0"/>
              </a:rPr>
              <a:t>:</a:t>
            </a:r>
            <a:r>
              <a:rPr lang="ko-KR" altLang="en-US" sz="1600" b="0" i="0" dirty="0">
                <a:solidFill>
                  <a:srgbClr val="495057"/>
                </a:solidFill>
                <a:effectLst/>
                <a:latin typeface="Source Code Pro" panose="020F0502020204030204" pitchFamily="34" charset="0"/>
              </a:rPr>
              <a:t> 디렉토리 아래 모두 삭제됨</a:t>
            </a:r>
            <a:r>
              <a:rPr lang="en-US" altLang="ko-KR" sz="1600" b="0" i="0" dirty="0">
                <a:solidFill>
                  <a:srgbClr val="495057"/>
                </a:solidFill>
                <a:effectLst/>
                <a:latin typeface="Source Code Pro" panose="020F0502020204030204" pitchFamily="34" charset="0"/>
              </a:rPr>
              <a:t>(</a:t>
            </a:r>
            <a:r>
              <a:rPr lang="ko-KR" altLang="en-US" sz="1600" b="0" i="0" dirty="0">
                <a:solidFill>
                  <a:srgbClr val="495057"/>
                </a:solidFill>
                <a:effectLst/>
                <a:latin typeface="Source Code Pro" panose="020F0502020204030204" pitchFamily="34" charset="0"/>
              </a:rPr>
              <a:t>위험</a:t>
            </a:r>
            <a:r>
              <a:rPr lang="en-US" altLang="ko-KR" sz="1600" b="0" i="0" dirty="0">
                <a:solidFill>
                  <a:srgbClr val="495057"/>
                </a:solidFill>
                <a:effectLst/>
                <a:latin typeface="Source Code Pro" panose="020F0502020204030204" pitchFamily="34" charset="0"/>
              </a:rPr>
              <a:t>)</a:t>
            </a:r>
            <a:br>
              <a:rPr lang="en-US" altLang="ko-KR" sz="1600" b="0" i="0" dirty="0">
                <a:solidFill>
                  <a:srgbClr val="495057"/>
                </a:solidFill>
                <a:effectLst/>
                <a:latin typeface="Source Code Pro" panose="020F0502020204030204" pitchFamily="34" charset="0"/>
              </a:rPr>
            </a:br>
            <a:r>
              <a:rPr lang="ko-KR" altLang="en-US" sz="1600" b="0" i="0" dirty="0">
                <a:solidFill>
                  <a:srgbClr val="495057"/>
                </a:solidFill>
                <a:effectLst/>
                <a:latin typeface="Source Code Pro" panose="020F0502020204030204" pitchFamily="34" charset="0"/>
              </a:rPr>
              <a:t>    </a:t>
            </a:r>
            <a:r>
              <a:rPr lang="en-US" altLang="ko-Kore-KR" sz="1600" b="0" i="0" dirty="0">
                <a:solidFill>
                  <a:srgbClr val="495057"/>
                </a:solidFill>
                <a:effectLst/>
                <a:latin typeface="Source Code Pro" panose="020F0502020204030204" pitchFamily="34" charset="0"/>
              </a:rPr>
              <a:t>$ </a:t>
            </a:r>
            <a:r>
              <a:rPr lang="en-US" altLang="ko-KR" sz="1600" b="0" i="0" dirty="0">
                <a:solidFill>
                  <a:srgbClr val="495057"/>
                </a:solidFill>
                <a:effectLst/>
                <a:latin typeface="Source Code Pro" panose="020F0502020204030204" pitchFamily="34" charset="0"/>
              </a:rPr>
              <a:t>rm hello2.txt</a:t>
            </a: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r>
              <a:rPr lang="en-US" sz="1600" dirty="0">
                <a:solidFill>
                  <a:srgbClr val="495057"/>
                </a:solidFill>
                <a:latin typeface="Source Code Pro" panose="020F0502020204030204" pitchFamily="34" charset="0"/>
                <a:ea typeface="HY그래픽M" panose="02030600000101010101" pitchFamily="18" charset="-127"/>
                <a:sym typeface="Comfortaa"/>
              </a:rPr>
              <a:t>    $ rm –rf work/</a:t>
            </a:r>
            <a:endParaRPr sz="1200" dirty="0">
              <a:solidFill>
                <a:schemeClr val="bg1"/>
              </a:solidFill>
              <a:latin typeface="Comfortaa"/>
              <a:ea typeface="HY그래픽M" panose="02030600000101010101" pitchFamily="18" charset="-127"/>
              <a:sym typeface="Comfortaa"/>
            </a:endParaRPr>
          </a:p>
        </p:txBody>
      </p:sp>
      <p:sp>
        <p:nvSpPr>
          <p:cNvPr id="10" name="Google Shape;499;p117">
            <a:extLst>
              <a:ext uri="{FF2B5EF4-FFF2-40B4-BE49-F238E27FC236}">
                <a16:creationId xmlns:a16="http://schemas.microsoft.com/office/drawing/2014/main" id="{A2F16769-64FC-40AF-8A2E-D3E45531B2BC}"/>
              </a:ext>
            </a:extLst>
          </p:cNvPr>
          <p:cNvSpPr txBox="1"/>
          <p:nvPr/>
        </p:nvSpPr>
        <p:spPr>
          <a:xfrm>
            <a:off x="2330405" y="2541702"/>
            <a:ext cx="5935919" cy="4154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285750" indent="-285750">
              <a:buSzPts val="1800"/>
              <a:buFont typeface="Wingdings" panose="05000000000000000000" pitchFamily="2" charset="2"/>
              <a:buChar char="§"/>
              <a:defRPr>
                <a:solidFill>
                  <a:schemeClr val="lt1"/>
                </a:solidFill>
                <a:latin typeface="Krona One"/>
                <a:ea typeface="HY헤드라인M" panose="02030600000101010101" pitchFamily="18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dirty="0"/>
              <a:t>echo : </a:t>
            </a:r>
            <a:r>
              <a:rPr lang="ko-KR" altLang="en-US" dirty="0"/>
              <a:t>인자 문자열을 받아 화면에 출력</a:t>
            </a:r>
          </a:p>
        </p:txBody>
      </p:sp>
      <p:sp>
        <p:nvSpPr>
          <p:cNvPr id="2" name="Google Shape;499;p117">
            <a:extLst>
              <a:ext uri="{FF2B5EF4-FFF2-40B4-BE49-F238E27FC236}">
                <a16:creationId xmlns:a16="http://schemas.microsoft.com/office/drawing/2014/main" id="{4BBA8EC7-39E8-72BB-60A5-01F55F7EEB1E}"/>
              </a:ext>
            </a:extLst>
          </p:cNvPr>
          <p:cNvSpPr txBox="1"/>
          <p:nvPr/>
        </p:nvSpPr>
        <p:spPr>
          <a:xfrm>
            <a:off x="2598854" y="3083628"/>
            <a:ext cx="6410062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SzPts val="1800"/>
            </a:pPr>
            <a:r>
              <a:rPr lang="ko-KR" altLang="en-US" sz="1600" dirty="0">
                <a:solidFill>
                  <a:srgbClr val="495057"/>
                </a:solidFill>
                <a:latin typeface="Source Code Pro" panose="020F0502020204030204" pitchFamily="34" charset="0"/>
              </a:rPr>
              <a:t>예</a:t>
            </a:r>
            <a:r>
              <a:rPr lang="en-US" altLang="ko-KR" sz="1600" dirty="0">
                <a:solidFill>
                  <a:srgbClr val="495057"/>
                </a:solidFill>
                <a:latin typeface="Source Code Pro" panose="020F0502020204030204" pitchFamily="34" charset="0"/>
              </a:rPr>
              <a:t>)</a:t>
            </a:r>
            <a:r>
              <a:rPr lang="ko-KR" altLang="en-US" sz="1600" dirty="0">
                <a:solidFill>
                  <a:srgbClr val="495057"/>
                </a:solidFill>
                <a:latin typeface="Source Code Pro" panose="020F0502020204030204" pitchFamily="34" charset="0"/>
              </a:rPr>
              <a:t> </a:t>
            </a:r>
            <a:r>
              <a:rPr lang="en-US" altLang="ko-KR" sz="1600" dirty="0">
                <a:solidFill>
                  <a:srgbClr val="495057"/>
                </a:solidFill>
                <a:latin typeface="Source Code Pro" panose="020F0502020204030204" pitchFamily="34" charset="0"/>
              </a:rPr>
              <a:t>echo </a:t>
            </a:r>
            <a:r>
              <a:rPr lang="ko-KR" altLang="en-US" sz="1600" dirty="0">
                <a:solidFill>
                  <a:srgbClr val="495057"/>
                </a:solidFill>
                <a:latin typeface="Source Code Pro" panose="020F0502020204030204" pitchFamily="34" charset="0"/>
              </a:rPr>
              <a:t>인자문자열</a:t>
            </a:r>
            <a:br>
              <a:rPr lang="en-US" altLang="ko-KR" sz="1600" dirty="0">
                <a:solidFill>
                  <a:srgbClr val="495057"/>
                </a:solidFill>
                <a:latin typeface="Source Code Pro" panose="020F0502020204030204" pitchFamily="34" charset="0"/>
              </a:rPr>
            </a:br>
            <a:r>
              <a:rPr lang="ko-KR" altLang="en-US" sz="1600" dirty="0">
                <a:solidFill>
                  <a:srgbClr val="495057"/>
                </a:solidFill>
                <a:latin typeface="Source Code Pro" panose="020F0502020204030204" pitchFamily="34" charset="0"/>
              </a:rPr>
              <a:t>    </a:t>
            </a:r>
            <a:r>
              <a:rPr lang="en-US" altLang="ko-Kore-KR" sz="1600" dirty="0">
                <a:solidFill>
                  <a:srgbClr val="495057"/>
                </a:solidFill>
                <a:latin typeface="Source Code Pro" panose="020F0502020204030204" pitchFamily="34" charset="0"/>
              </a:rPr>
              <a:t>$ echo hello world!</a:t>
            </a:r>
          </a:p>
          <a:p>
            <a:pPr>
              <a:buSzPts val="1800"/>
            </a:pPr>
            <a:r>
              <a:rPr lang="ko-KR" altLang="en-US" sz="1600" dirty="0">
                <a:solidFill>
                  <a:srgbClr val="495057"/>
                </a:solidFill>
                <a:latin typeface="Source Code Pro" panose="020F0502020204030204" pitchFamily="34" charset="0"/>
                <a:sym typeface="Comfortaa"/>
              </a:rPr>
              <a:t>    </a:t>
            </a:r>
            <a:r>
              <a:rPr lang="en-US" altLang="ko-KR" sz="1600" dirty="0">
                <a:solidFill>
                  <a:srgbClr val="495057"/>
                </a:solidFill>
                <a:latin typeface="Source Code Pro" panose="020F0502020204030204" pitchFamily="34" charset="0"/>
                <a:sym typeface="Comfortaa"/>
              </a:rPr>
              <a:t>  hello world!</a:t>
            </a:r>
            <a:endParaRPr sz="1600" dirty="0">
              <a:solidFill>
                <a:srgbClr val="495057"/>
              </a:solidFill>
              <a:latin typeface="Source Code Pro" panose="020F0502020204030204" pitchFamily="34" charset="0"/>
              <a:sym typeface="Comfortaa"/>
            </a:endParaRPr>
          </a:p>
        </p:txBody>
      </p:sp>
    </p:spTree>
    <p:extLst>
      <p:ext uri="{BB962C8B-B14F-4D97-AF65-F5344CB8AC3E}">
        <p14:creationId xmlns:p14="http://schemas.microsoft.com/office/powerpoint/2010/main" val="8594559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1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기본 조작 명령어</a:t>
            </a:r>
            <a:endParaRPr dirty="0"/>
          </a:p>
        </p:txBody>
      </p:sp>
      <p:sp>
        <p:nvSpPr>
          <p:cNvPr id="6" name="Google Shape;499;p117">
            <a:extLst>
              <a:ext uri="{FF2B5EF4-FFF2-40B4-BE49-F238E27FC236}">
                <a16:creationId xmlns:a16="http://schemas.microsoft.com/office/drawing/2014/main" id="{2DAA42FF-F6E7-43F0-A6D1-A4A173EB0ECF}"/>
              </a:ext>
            </a:extLst>
          </p:cNvPr>
          <p:cNvSpPr txBox="1"/>
          <p:nvPr/>
        </p:nvSpPr>
        <p:spPr>
          <a:xfrm>
            <a:off x="2198430" y="364583"/>
            <a:ext cx="5935919" cy="4154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285750" indent="-285750">
              <a:buSzPts val="1800"/>
              <a:buFont typeface="Wingdings" panose="05000000000000000000" pitchFamily="2" charset="2"/>
              <a:buChar char="§"/>
              <a:defRPr>
                <a:solidFill>
                  <a:schemeClr val="lt1"/>
                </a:solidFill>
                <a:latin typeface="Krona One"/>
                <a:ea typeface="HY헤드라인M" panose="02030600000101010101" pitchFamily="18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dirty="0"/>
              <a:t>cat : (concatenate)</a:t>
            </a:r>
            <a:r>
              <a:rPr lang="ko-KR" altLang="en-US" dirty="0"/>
              <a:t> 파일 전체 내용 출력</a:t>
            </a:r>
          </a:p>
        </p:txBody>
      </p:sp>
      <p:sp>
        <p:nvSpPr>
          <p:cNvPr id="11" name="Google Shape;499;p117">
            <a:extLst>
              <a:ext uri="{FF2B5EF4-FFF2-40B4-BE49-F238E27FC236}">
                <a16:creationId xmlns:a16="http://schemas.microsoft.com/office/drawing/2014/main" id="{47EA3FF6-1D7B-4777-9CFC-B6C2BD9E8069}"/>
              </a:ext>
            </a:extLst>
          </p:cNvPr>
          <p:cNvSpPr txBox="1"/>
          <p:nvPr/>
        </p:nvSpPr>
        <p:spPr>
          <a:xfrm>
            <a:off x="2492943" y="899340"/>
            <a:ext cx="6410062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r>
              <a:rPr lang="ko-KR" altLang="en-US" sz="1600" b="0" i="0" dirty="0">
                <a:solidFill>
                  <a:srgbClr val="495057"/>
                </a:solidFill>
                <a:effectLst/>
                <a:latin typeface="Source Code Pro" panose="020F0502020204030204" pitchFamily="34" charset="0"/>
              </a:rPr>
              <a:t>예</a:t>
            </a:r>
            <a:r>
              <a:rPr lang="en-US" altLang="ko-KR" sz="1600" b="0" i="0" dirty="0">
                <a:solidFill>
                  <a:srgbClr val="495057"/>
                </a:solidFill>
                <a:effectLst/>
                <a:latin typeface="Source Code Pro" panose="020F0502020204030204" pitchFamily="34" charset="0"/>
              </a:rPr>
              <a:t>)</a:t>
            </a:r>
            <a:r>
              <a:rPr lang="ko-KR" altLang="en-US" sz="1600" b="0" i="0" dirty="0">
                <a:solidFill>
                  <a:srgbClr val="495057"/>
                </a:solidFill>
                <a:effectLst/>
                <a:latin typeface="Source Code Pro" panose="020F0502020204030204" pitchFamily="34" charset="0"/>
              </a:rPr>
              <a:t> </a:t>
            </a:r>
            <a:r>
              <a:rPr lang="en-US" altLang="ko-KR" sz="1600" b="0" i="0" dirty="0">
                <a:solidFill>
                  <a:srgbClr val="495057"/>
                </a:solidFill>
                <a:effectLst/>
                <a:latin typeface="Source Code Pro" panose="020F0502020204030204" pitchFamily="34" charset="0"/>
              </a:rPr>
              <a:t>cat </a:t>
            </a:r>
            <a:r>
              <a:rPr lang="ko-KR" altLang="en-US" sz="1600" b="0" i="0" dirty="0">
                <a:solidFill>
                  <a:srgbClr val="495057"/>
                </a:solidFill>
                <a:effectLst/>
                <a:latin typeface="Source Code Pro" panose="020F0502020204030204" pitchFamily="34" charset="0"/>
              </a:rPr>
              <a:t>파일명</a:t>
            </a:r>
            <a:br>
              <a:rPr lang="en-US" altLang="ko-KR" sz="1600" b="0" i="0" dirty="0">
                <a:solidFill>
                  <a:srgbClr val="495057"/>
                </a:solidFill>
                <a:effectLst/>
                <a:latin typeface="Source Code Pro" panose="020F0502020204030204" pitchFamily="34" charset="0"/>
              </a:rPr>
            </a:br>
            <a:r>
              <a:rPr lang="ko-KR" altLang="en-US" sz="1600" b="0" i="0" dirty="0">
                <a:solidFill>
                  <a:srgbClr val="495057"/>
                </a:solidFill>
                <a:effectLst/>
                <a:latin typeface="Source Code Pro" panose="020F0502020204030204" pitchFamily="34" charset="0"/>
              </a:rPr>
              <a:t>    </a:t>
            </a:r>
            <a:r>
              <a:rPr lang="en-US" altLang="ko-Kore-KR" sz="1600" b="0" i="0" dirty="0">
                <a:solidFill>
                  <a:srgbClr val="495057"/>
                </a:solidFill>
                <a:effectLst/>
                <a:latin typeface="Source Code Pro" panose="020F0502020204030204" pitchFamily="34" charset="0"/>
              </a:rPr>
              <a:t>$ </a:t>
            </a:r>
            <a:r>
              <a:rPr lang="en-US" altLang="ko-Kore-KR" sz="1600" dirty="0">
                <a:solidFill>
                  <a:srgbClr val="495057"/>
                </a:solidFill>
                <a:latin typeface="Source Code Pro" panose="020F0502020204030204" pitchFamily="34" charset="0"/>
              </a:rPr>
              <a:t>cat </a:t>
            </a:r>
            <a:r>
              <a:rPr lang="en-US" altLang="ko-Kore-KR" sz="1600" dirty="0" err="1">
                <a:solidFill>
                  <a:srgbClr val="495057"/>
                </a:solidFill>
                <a:latin typeface="Source Code Pro" panose="020F0502020204030204" pitchFamily="34" charset="0"/>
              </a:rPr>
              <a:t>hello.txt</a:t>
            </a:r>
            <a:endParaRPr lang="en-US" altLang="ko-Kore-KR" sz="1600" dirty="0">
              <a:solidFill>
                <a:srgbClr val="495057"/>
              </a:solidFill>
              <a:latin typeface="Source Code Pro" panose="020F0502020204030204" pitchFamily="34" charset="0"/>
            </a:endParaRP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r>
              <a:rPr lang="en-US" altLang="ko-KR" sz="1600" b="0" i="0" dirty="0">
                <a:solidFill>
                  <a:srgbClr val="495057"/>
                </a:solidFill>
                <a:effectLst/>
                <a:latin typeface="Source Code Pro" panose="020F0502020204030204" pitchFamily="34" charset="0"/>
              </a:rPr>
              <a:t>      </a:t>
            </a:r>
            <a:r>
              <a:rPr lang="en-US" altLang="ko-KR" sz="1600" dirty="0">
                <a:solidFill>
                  <a:srgbClr val="495057"/>
                </a:solidFill>
                <a:latin typeface="Source Code Pro" panose="020F0502020204030204" pitchFamily="34" charset="0"/>
              </a:rPr>
              <a:t>hello hello hello</a:t>
            </a:r>
          </a:p>
        </p:txBody>
      </p:sp>
      <p:sp>
        <p:nvSpPr>
          <p:cNvPr id="10" name="Google Shape;499;p117">
            <a:extLst>
              <a:ext uri="{FF2B5EF4-FFF2-40B4-BE49-F238E27FC236}">
                <a16:creationId xmlns:a16="http://schemas.microsoft.com/office/drawing/2014/main" id="{A2F16769-64FC-40AF-8A2E-D3E45531B2BC}"/>
              </a:ext>
            </a:extLst>
          </p:cNvPr>
          <p:cNvSpPr txBox="1"/>
          <p:nvPr/>
        </p:nvSpPr>
        <p:spPr>
          <a:xfrm>
            <a:off x="2330405" y="2541702"/>
            <a:ext cx="5935919" cy="4154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285750" indent="-285750">
              <a:buSzPts val="1800"/>
              <a:buFont typeface="Wingdings" panose="05000000000000000000" pitchFamily="2" charset="2"/>
              <a:buChar char="§"/>
              <a:defRPr>
                <a:solidFill>
                  <a:schemeClr val="lt1"/>
                </a:solidFill>
                <a:latin typeface="Krona One"/>
                <a:ea typeface="HY헤드라인M" panose="02030600000101010101" pitchFamily="18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dirty="0"/>
              <a:t>head : (heading) </a:t>
            </a:r>
            <a:r>
              <a:rPr lang="ko-KR" altLang="en-US" dirty="0"/>
              <a:t>파일 앞 </a:t>
            </a:r>
            <a:r>
              <a:rPr lang="en-US" altLang="ko-KR" dirty="0"/>
              <a:t>10</a:t>
            </a:r>
            <a:r>
              <a:rPr lang="ko-KR" altLang="en-US" dirty="0"/>
              <a:t>줄만 출력</a:t>
            </a:r>
          </a:p>
        </p:txBody>
      </p:sp>
      <p:sp>
        <p:nvSpPr>
          <p:cNvPr id="2" name="Google Shape;499;p117">
            <a:extLst>
              <a:ext uri="{FF2B5EF4-FFF2-40B4-BE49-F238E27FC236}">
                <a16:creationId xmlns:a16="http://schemas.microsoft.com/office/drawing/2014/main" id="{4BBA8EC7-39E8-72BB-60A5-01F55F7EEB1E}"/>
              </a:ext>
            </a:extLst>
          </p:cNvPr>
          <p:cNvSpPr txBox="1"/>
          <p:nvPr/>
        </p:nvSpPr>
        <p:spPr>
          <a:xfrm>
            <a:off x="2598854" y="3083628"/>
            <a:ext cx="6410062" cy="1569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r>
              <a:rPr lang="ko-KR" altLang="en-US" sz="1600" dirty="0">
                <a:solidFill>
                  <a:srgbClr val="495057"/>
                </a:solidFill>
                <a:latin typeface="Source Code Pro" panose="020F0502020204030204" pitchFamily="34" charset="0"/>
              </a:rPr>
              <a:t>예</a:t>
            </a:r>
            <a:r>
              <a:rPr lang="en-US" altLang="ko-KR" sz="1600" dirty="0">
                <a:solidFill>
                  <a:srgbClr val="495057"/>
                </a:solidFill>
                <a:latin typeface="Source Code Pro" panose="020F0502020204030204" pitchFamily="34" charset="0"/>
              </a:rPr>
              <a:t>)</a:t>
            </a:r>
            <a:r>
              <a:rPr lang="ko-KR" altLang="en-US" sz="1600" dirty="0">
                <a:solidFill>
                  <a:srgbClr val="495057"/>
                </a:solidFill>
                <a:latin typeface="Source Code Pro" panose="020F0502020204030204" pitchFamily="34" charset="0"/>
              </a:rPr>
              <a:t> </a:t>
            </a:r>
            <a:r>
              <a:rPr lang="en-US" altLang="ko-KR" sz="1600" dirty="0">
                <a:solidFill>
                  <a:srgbClr val="495057"/>
                </a:solidFill>
                <a:latin typeface="Source Code Pro" panose="020F0502020204030204" pitchFamily="34" charset="0"/>
              </a:rPr>
              <a:t>head </a:t>
            </a:r>
            <a:r>
              <a:rPr lang="ko-KR" altLang="en-US" sz="1600" dirty="0">
                <a:solidFill>
                  <a:srgbClr val="495057"/>
                </a:solidFill>
                <a:latin typeface="Source Code Pro" panose="020F0502020204030204" pitchFamily="34" charset="0"/>
              </a:rPr>
              <a:t>파일명</a:t>
            </a:r>
            <a:endParaRPr lang="en-US" altLang="ko-KR" sz="1600" dirty="0">
              <a:solidFill>
                <a:srgbClr val="495057"/>
              </a:solidFill>
              <a:latin typeface="Source Code Pro" panose="020F0502020204030204" pitchFamily="34" charset="0"/>
            </a:endParaRP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r>
              <a:rPr lang="en-US" altLang="ko-KR" sz="1600" dirty="0">
                <a:solidFill>
                  <a:srgbClr val="495057"/>
                </a:solidFill>
                <a:latin typeface="Source Code Pro" panose="020F0502020204030204" pitchFamily="34" charset="0"/>
              </a:rPr>
              <a:t>    head –n </a:t>
            </a:r>
            <a:r>
              <a:rPr lang="ko-KR" altLang="en-US" sz="1600" dirty="0" err="1">
                <a:solidFill>
                  <a:srgbClr val="495057"/>
                </a:solidFill>
                <a:latin typeface="Source Code Pro" panose="020F0502020204030204" pitchFamily="34" charset="0"/>
              </a:rPr>
              <a:t>줄수</a:t>
            </a:r>
            <a:r>
              <a:rPr lang="ko-KR" altLang="en-US" sz="1600" dirty="0">
                <a:solidFill>
                  <a:srgbClr val="495057"/>
                </a:solidFill>
                <a:latin typeface="Source Code Pro" panose="020F0502020204030204" pitchFamily="34" charset="0"/>
              </a:rPr>
              <a:t> 파일명 </a:t>
            </a:r>
            <a:r>
              <a:rPr lang="en-US" altLang="ko-KR" sz="1600" dirty="0">
                <a:solidFill>
                  <a:srgbClr val="495057"/>
                </a:solidFill>
                <a:latin typeface="Source Code Pro" panose="020F0502020204030204" pitchFamily="34" charset="0"/>
              </a:rPr>
              <a:t>:</a:t>
            </a:r>
            <a:r>
              <a:rPr lang="ko-KR" altLang="en-US" sz="1600" dirty="0">
                <a:solidFill>
                  <a:srgbClr val="495057"/>
                </a:solidFill>
                <a:latin typeface="Source Code Pro" panose="020F0502020204030204" pitchFamily="34" charset="0"/>
              </a:rPr>
              <a:t> 보여줄 </a:t>
            </a:r>
            <a:r>
              <a:rPr lang="ko-KR" altLang="en-US" sz="1600" dirty="0" err="1">
                <a:solidFill>
                  <a:srgbClr val="495057"/>
                </a:solidFill>
                <a:latin typeface="Source Code Pro" panose="020F0502020204030204" pitchFamily="34" charset="0"/>
              </a:rPr>
              <a:t>줄수까지</a:t>
            </a:r>
            <a:r>
              <a:rPr lang="ko-KR" altLang="en-US" sz="1600" dirty="0">
                <a:solidFill>
                  <a:srgbClr val="495057"/>
                </a:solidFill>
                <a:latin typeface="Source Code Pro" panose="020F0502020204030204" pitchFamily="34" charset="0"/>
              </a:rPr>
              <a:t> 내용 출력</a:t>
            </a:r>
            <a:br>
              <a:rPr lang="en-US" altLang="ko-KR" sz="1600" dirty="0">
                <a:solidFill>
                  <a:srgbClr val="495057"/>
                </a:solidFill>
                <a:latin typeface="Source Code Pro" panose="020F0502020204030204" pitchFamily="34" charset="0"/>
              </a:rPr>
            </a:br>
            <a:r>
              <a:rPr lang="ko-KR" altLang="en-US" sz="1600" dirty="0">
                <a:solidFill>
                  <a:srgbClr val="495057"/>
                </a:solidFill>
                <a:latin typeface="Source Code Pro" panose="020F0502020204030204" pitchFamily="34" charset="0"/>
              </a:rPr>
              <a:t>    </a:t>
            </a:r>
            <a:r>
              <a:rPr lang="en-US" altLang="ko-Kore-KR" sz="1600" dirty="0">
                <a:solidFill>
                  <a:srgbClr val="495057"/>
                </a:solidFill>
                <a:latin typeface="Source Code Pro" panose="020F0502020204030204" pitchFamily="34" charset="0"/>
              </a:rPr>
              <a:t>$ head </a:t>
            </a:r>
            <a:r>
              <a:rPr lang="en-US" altLang="ko-Kore-KR" sz="1600" dirty="0" err="1">
                <a:solidFill>
                  <a:srgbClr val="495057"/>
                </a:solidFill>
                <a:latin typeface="Source Code Pro" panose="020F0502020204030204" pitchFamily="34" charset="0"/>
              </a:rPr>
              <a:t>hello.txt</a:t>
            </a:r>
            <a:endParaRPr lang="en-US" altLang="ko-Kore-KR" sz="1600" dirty="0">
              <a:solidFill>
                <a:srgbClr val="495057"/>
              </a:solidFill>
              <a:latin typeface="Source Code Pro" panose="020F0502020204030204" pitchFamily="34" charset="0"/>
            </a:endParaRP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r>
              <a:rPr lang="en-US" altLang="ko-KR" sz="1600" b="0" i="0" dirty="0">
                <a:solidFill>
                  <a:srgbClr val="495057"/>
                </a:solidFill>
                <a:effectLst/>
                <a:latin typeface="Source Code Pro" panose="020F0502020204030204" pitchFamily="34" charset="0"/>
              </a:rPr>
              <a:t>      </a:t>
            </a:r>
            <a:r>
              <a:rPr lang="en-US" altLang="ko-KR" sz="1600" dirty="0">
                <a:solidFill>
                  <a:srgbClr val="495057"/>
                </a:solidFill>
                <a:latin typeface="Source Code Pro" panose="020F0502020204030204" pitchFamily="34" charset="0"/>
              </a:rPr>
              <a:t>hello hello hello</a:t>
            </a: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r>
              <a:rPr lang="en-US" altLang="ko-KR" sz="1600" b="0" i="0" dirty="0">
                <a:solidFill>
                  <a:srgbClr val="495057"/>
                </a:solidFill>
                <a:effectLst/>
                <a:latin typeface="Source Code Pro" panose="020F0502020204030204" pitchFamily="34" charset="0"/>
              </a:rPr>
              <a:t>    </a:t>
            </a:r>
            <a:r>
              <a:rPr lang="en-US" altLang="ko-KR" sz="1600" dirty="0">
                <a:solidFill>
                  <a:srgbClr val="495057"/>
                </a:solidFill>
                <a:latin typeface="Source Code Pro" panose="020F0502020204030204" pitchFamily="34" charset="0"/>
              </a:rPr>
              <a:t>$ head –n 2 </a:t>
            </a:r>
            <a:r>
              <a:rPr lang="en-US" altLang="ko-KR" sz="1600" dirty="0" err="1">
                <a:solidFill>
                  <a:srgbClr val="495057"/>
                </a:solidFill>
                <a:latin typeface="Source Code Pro" panose="020F0502020204030204" pitchFamily="34" charset="0"/>
              </a:rPr>
              <a:t>hello.txt</a:t>
            </a:r>
            <a:r>
              <a:rPr lang="en-US" altLang="ko-KR" sz="1600" dirty="0">
                <a:solidFill>
                  <a:srgbClr val="495057"/>
                </a:solidFill>
                <a:latin typeface="Source Code Pro" panose="020F0502020204030204" pitchFamily="34" charset="0"/>
              </a:rPr>
              <a:t> </a:t>
            </a: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r>
              <a:rPr lang="en-US" altLang="ko-KR" sz="1600" b="0" i="0" dirty="0">
                <a:solidFill>
                  <a:srgbClr val="495057"/>
                </a:solidFill>
                <a:effectLst/>
                <a:latin typeface="Source Code Pro" panose="020F0502020204030204" pitchFamily="34" charset="0"/>
              </a:rPr>
              <a:t>      hello hello hello</a:t>
            </a:r>
          </a:p>
        </p:txBody>
      </p:sp>
    </p:spTree>
    <p:extLst>
      <p:ext uri="{BB962C8B-B14F-4D97-AF65-F5344CB8AC3E}">
        <p14:creationId xmlns:p14="http://schemas.microsoft.com/office/powerpoint/2010/main" val="40531032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1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기본 조작 명령어</a:t>
            </a:r>
            <a:endParaRPr dirty="0"/>
          </a:p>
        </p:txBody>
      </p:sp>
      <p:sp>
        <p:nvSpPr>
          <p:cNvPr id="6" name="Google Shape;499;p117">
            <a:extLst>
              <a:ext uri="{FF2B5EF4-FFF2-40B4-BE49-F238E27FC236}">
                <a16:creationId xmlns:a16="http://schemas.microsoft.com/office/drawing/2014/main" id="{2DAA42FF-F6E7-43F0-A6D1-A4A173EB0ECF}"/>
              </a:ext>
            </a:extLst>
          </p:cNvPr>
          <p:cNvSpPr txBox="1"/>
          <p:nvPr/>
        </p:nvSpPr>
        <p:spPr>
          <a:xfrm>
            <a:off x="2198430" y="364583"/>
            <a:ext cx="5935919" cy="4154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285750" indent="-285750">
              <a:buSzPts val="1800"/>
              <a:buFont typeface="Wingdings" panose="05000000000000000000" pitchFamily="2" charset="2"/>
              <a:buChar char="§"/>
              <a:defRPr>
                <a:solidFill>
                  <a:schemeClr val="lt1"/>
                </a:solidFill>
                <a:latin typeface="Krona One"/>
                <a:ea typeface="HY헤드라인M" panose="02030600000101010101" pitchFamily="18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dirty="0"/>
              <a:t>tail : </a:t>
            </a:r>
            <a:r>
              <a:rPr lang="ko-KR" altLang="en-US" dirty="0"/>
              <a:t> 파일 끝 내용 출력</a:t>
            </a:r>
          </a:p>
        </p:txBody>
      </p:sp>
      <p:sp>
        <p:nvSpPr>
          <p:cNvPr id="11" name="Google Shape;499;p117">
            <a:extLst>
              <a:ext uri="{FF2B5EF4-FFF2-40B4-BE49-F238E27FC236}">
                <a16:creationId xmlns:a16="http://schemas.microsoft.com/office/drawing/2014/main" id="{47EA3FF6-1D7B-4777-9CFC-B6C2BD9E8069}"/>
              </a:ext>
            </a:extLst>
          </p:cNvPr>
          <p:cNvSpPr txBox="1"/>
          <p:nvPr/>
        </p:nvSpPr>
        <p:spPr>
          <a:xfrm>
            <a:off x="2492943" y="899340"/>
            <a:ext cx="6410062" cy="1569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r>
              <a:rPr lang="ko-KR" altLang="en-US" sz="1600" b="0" i="0" dirty="0">
                <a:solidFill>
                  <a:srgbClr val="495057"/>
                </a:solidFill>
                <a:effectLst/>
                <a:latin typeface="Source Code Pro" panose="020F0502020204030204" pitchFamily="34" charset="0"/>
              </a:rPr>
              <a:t>예</a:t>
            </a:r>
            <a:r>
              <a:rPr lang="en-US" altLang="ko-KR" sz="1600" b="0" i="0" dirty="0">
                <a:solidFill>
                  <a:srgbClr val="495057"/>
                </a:solidFill>
                <a:effectLst/>
                <a:latin typeface="Source Code Pro" panose="020F0502020204030204" pitchFamily="34" charset="0"/>
              </a:rPr>
              <a:t>)</a:t>
            </a:r>
            <a:r>
              <a:rPr lang="ko-KR" altLang="en-US" sz="1600" b="0" i="0" dirty="0">
                <a:solidFill>
                  <a:srgbClr val="495057"/>
                </a:solidFill>
                <a:effectLst/>
                <a:latin typeface="Source Code Pro" panose="020F0502020204030204" pitchFamily="34" charset="0"/>
              </a:rPr>
              <a:t> </a:t>
            </a:r>
            <a:r>
              <a:rPr lang="en-US" altLang="ko-KR" sz="1600" b="0" i="0" dirty="0">
                <a:solidFill>
                  <a:srgbClr val="495057"/>
                </a:solidFill>
                <a:effectLst/>
                <a:latin typeface="Source Code Pro" panose="020F0502020204030204" pitchFamily="34" charset="0"/>
              </a:rPr>
              <a:t>tail </a:t>
            </a:r>
            <a:r>
              <a:rPr lang="ko-KR" altLang="en-US" sz="1600" b="0" i="0" dirty="0">
                <a:solidFill>
                  <a:srgbClr val="495057"/>
                </a:solidFill>
                <a:effectLst/>
                <a:latin typeface="Source Code Pro" panose="020F0502020204030204" pitchFamily="34" charset="0"/>
              </a:rPr>
              <a:t>파일명</a:t>
            </a:r>
            <a:br>
              <a:rPr lang="en-US" altLang="ko-KR" sz="1600" b="0" i="0" dirty="0">
                <a:solidFill>
                  <a:srgbClr val="495057"/>
                </a:solidFill>
                <a:effectLst/>
                <a:latin typeface="Source Code Pro" panose="020F0502020204030204" pitchFamily="34" charset="0"/>
              </a:rPr>
            </a:br>
            <a:r>
              <a:rPr lang="en-US" altLang="ko-KR" sz="1600" b="0" i="0" dirty="0">
                <a:solidFill>
                  <a:srgbClr val="495057"/>
                </a:solidFill>
                <a:effectLst/>
                <a:latin typeface="Source Code Pro" panose="020F0502020204030204" pitchFamily="34" charset="0"/>
              </a:rPr>
              <a:t>    tail –n </a:t>
            </a:r>
            <a:r>
              <a:rPr lang="ko-KR" altLang="en-US" sz="1600" b="0" i="0" dirty="0" err="1">
                <a:solidFill>
                  <a:srgbClr val="495057"/>
                </a:solidFill>
                <a:effectLst/>
                <a:latin typeface="Source Code Pro" panose="020F0502020204030204" pitchFamily="34" charset="0"/>
              </a:rPr>
              <a:t>줄수</a:t>
            </a:r>
            <a:r>
              <a:rPr lang="ko-KR" altLang="en-US" sz="1600" b="0" i="0" dirty="0">
                <a:solidFill>
                  <a:srgbClr val="495057"/>
                </a:solidFill>
                <a:effectLst/>
                <a:latin typeface="Source Code Pro" panose="020F0502020204030204" pitchFamily="34" charset="0"/>
              </a:rPr>
              <a:t> 파일명</a:t>
            </a:r>
            <a:br>
              <a:rPr lang="en-US" altLang="ko-KR" sz="1600" b="0" i="0" dirty="0">
                <a:solidFill>
                  <a:srgbClr val="495057"/>
                </a:solidFill>
                <a:effectLst/>
                <a:latin typeface="Source Code Pro" panose="020F0502020204030204" pitchFamily="34" charset="0"/>
              </a:rPr>
            </a:br>
            <a:r>
              <a:rPr lang="ko-KR" altLang="en-US" sz="1600" b="0" i="0" dirty="0">
                <a:solidFill>
                  <a:srgbClr val="495057"/>
                </a:solidFill>
                <a:effectLst/>
                <a:latin typeface="Source Code Pro" panose="020F0502020204030204" pitchFamily="34" charset="0"/>
              </a:rPr>
              <a:t>    </a:t>
            </a:r>
            <a:r>
              <a:rPr lang="en-US" altLang="ko-Kore-KR" sz="1600" b="0" i="0" dirty="0">
                <a:solidFill>
                  <a:srgbClr val="495057"/>
                </a:solidFill>
                <a:effectLst/>
                <a:latin typeface="Source Code Pro" panose="020F0502020204030204" pitchFamily="34" charset="0"/>
              </a:rPr>
              <a:t>$ tail</a:t>
            </a:r>
            <a:r>
              <a:rPr lang="en-US" altLang="ko-Kore-KR" sz="1600" dirty="0">
                <a:solidFill>
                  <a:srgbClr val="495057"/>
                </a:solidFill>
                <a:latin typeface="Source Code Pro" panose="020F0502020204030204" pitchFamily="34" charset="0"/>
              </a:rPr>
              <a:t> </a:t>
            </a:r>
            <a:r>
              <a:rPr lang="en-US" altLang="ko-Kore-KR" sz="1600" dirty="0" err="1">
                <a:solidFill>
                  <a:srgbClr val="495057"/>
                </a:solidFill>
                <a:latin typeface="Source Code Pro" panose="020F0502020204030204" pitchFamily="34" charset="0"/>
              </a:rPr>
              <a:t>hello.txt</a:t>
            </a:r>
            <a:endParaRPr lang="en-US" altLang="ko-Kore-KR" sz="1600" dirty="0">
              <a:solidFill>
                <a:srgbClr val="495057"/>
              </a:solidFill>
              <a:latin typeface="Source Code Pro" panose="020F0502020204030204" pitchFamily="34" charset="0"/>
            </a:endParaRP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r>
              <a:rPr lang="en-US" altLang="ko-KR" sz="1600" b="0" i="0" dirty="0">
                <a:solidFill>
                  <a:srgbClr val="495057"/>
                </a:solidFill>
                <a:effectLst/>
                <a:latin typeface="Source Code Pro" panose="020F0502020204030204" pitchFamily="34" charset="0"/>
              </a:rPr>
              <a:t>      </a:t>
            </a:r>
            <a:r>
              <a:rPr lang="en-US" altLang="ko-KR" sz="1600" dirty="0">
                <a:solidFill>
                  <a:srgbClr val="495057"/>
                </a:solidFill>
                <a:latin typeface="Source Code Pro" panose="020F0502020204030204" pitchFamily="34" charset="0"/>
              </a:rPr>
              <a:t>hello hello hello</a:t>
            </a: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r>
              <a:rPr lang="en-US" altLang="ko-KR" sz="1600" b="0" i="0" dirty="0">
                <a:solidFill>
                  <a:srgbClr val="495057"/>
                </a:solidFill>
                <a:effectLst/>
                <a:latin typeface="Source Code Pro" panose="020F0502020204030204" pitchFamily="34" charset="0"/>
              </a:rPr>
              <a:t>    $ tail –n 2 </a:t>
            </a:r>
            <a:r>
              <a:rPr lang="en-US" altLang="ko-KR" sz="1600" b="0" i="0" dirty="0" err="1">
                <a:solidFill>
                  <a:srgbClr val="495057"/>
                </a:solidFill>
                <a:effectLst/>
                <a:latin typeface="Source Code Pro" panose="020F0502020204030204" pitchFamily="34" charset="0"/>
              </a:rPr>
              <a:t>hello.txt</a:t>
            </a:r>
            <a:endParaRPr lang="en-US" altLang="ko-KR" sz="1600" b="0" i="0" dirty="0">
              <a:solidFill>
                <a:srgbClr val="495057"/>
              </a:solidFill>
              <a:effectLst/>
              <a:latin typeface="Source Code Pro" panose="020F0502020204030204" pitchFamily="34" charset="0"/>
            </a:endParaRP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r>
              <a:rPr lang="en-US" altLang="ko-KR" sz="1600" dirty="0">
                <a:solidFill>
                  <a:srgbClr val="495057"/>
                </a:solidFill>
                <a:latin typeface="Source Code Pro" panose="020F0502020204030204" pitchFamily="34" charset="0"/>
              </a:rPr>
              <a:t>      hello hello hello</a:t>
            </a:r>
            <a:endParaRPr lang="en-US" altLang="ko-KR" sz="1600" b="0" i="0" dirty="0">
              <a:solidFill>
                <a:srgbClr val="495057"/>
              </a:solidFill>
              <a:effectLst/>
              <a:latin typeface="Source Code Pro" panose="020F0502020204030204" pitchFamily="34" charset="0"/>
            </a:endParaRPr>
          </a:p>
        </p:txBody>
      </p:sp>
      <p:sp>
        <p:nvSpPr>
          <p:cNvPr id="10" name="Google Shape;499;p117">
            <a:extLst>
              <a:ext uri="{FF2B5EF4-FFF2-40B4-BE49-F238E27FC236}">
                <a16:creationId xmlns:a16="http://schemas.microsoft.com/office/drawing/2014/main" id="{A2F16769-64FC-40AF-8A2E-D3E45531B2BC}"/>
              </a:ext>
            </a:extLst>
          </p:cNvPr>
          <p:cNvSpPr txBox="1"/>
          <p:nvPr/>
        </p:nvSpPr>
        <p:spPr>
          <a:xfrm>
            <a:off x="2353972" y="2588259"/>
            <a:ext cx="5935919" cy="4154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285750" indent="-285750">
              <a:buSzPts val="1800"/>
              <a:buFont typeface="Wingdings" panose="05000000000000000000" pitchFamily="2" charset="2"/>
              <a:buChar char="§"/>
              <a:defRPr>
                <a:solidFill>
                  <a:schemeClr val="lt1"/>
                </a:solidFill>
                <a:latin typeface="Krona One"/>
                <a:ea typeface="HY헤드라인M" panose="02030600000101010101" pitchFamily="18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dirty="0"/>
              <a:t>Ctrl + c : </a:t>
            </a:r>
            <a:r>
              <a:rPr lang="ko-KR" altLang="en-US" dirty="0"/>
              <a:t>출력 중단</a:t>
            </a:r>
            <a:r>
              <a:rPr lang="en-US" altLang="ko-KR" dirty="0"/>
              <a:t>,</a:t>
            </a:r>
            <a:r>
              <a:rPr lang="ko-KR" altLang="en-US" dirty="0"/>
              <a:t> 빠져나오기</a:t>
            </a:r>
          </a:p>
        </p:txBody>
      </p:sp>
      <p:sp>
        <p:nvSpPr>
          <p:cNvPr id="3" name="Google Shape;499;p117">
            <a:extLst>
              <a:ext uri="{FF2B5EF4-FFF2-40B4-BE49-F238E27FC236}">
                <a16:creationId xmlns:a16="http://schemas.microsoft.com/office/drawing/2014/main" id="{ED1A02BE-0A2B-0997-A6B8-A738D238CFCF}"/>
              </a:ext>
            </a:extLst>
          </p:cNvPr>
          <p:cNvSpPr txBox="1"/>
          <p:nvPr/>
        </p:nvSpPr>
        <p:spPr>
          <a:xfrm>
            <a:off x="2353971" y="3123016"/>
            <a:ext cx="5935919" cy="4154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285750" indent="-285750">
              <a:buSzPts val="1800"/>
              <a:buFont typeface="Wingdings" panose="05000000000000000000" pitchFamily="2" charset="2"/>
              <a:buChar char="§"/>
              <a:defRPr>
                <a:solidFill>
                  <a:schemeClr val="lt1"/>
                </a:solidFill>
                <a:latin typeface="Krona One"/>
                <a:ea typeface="HY헤드라인M" panose="02030600000101010101" pitchFamily="18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dirty="0"/>
              <a:t>Ctrl + d : </a:t>
            </a:r>
            <a:r>
              <a:rPr lang="ko-KR" altLang="en-US" dirty="0"/>
              <a:t>파일 작성 끝</a:t>
            </a:r>
            <a:r>
              <a:rPr lang="en-US" altLang="ko-KR" dirty="0"/>
              <a:t>, </a:t>
            </a:r>
            <a:r>
              <a:rPr lang="ko-KR" altLang="en-US" dirty="0"/>
              <a:t>파일 작성이 끝났을 때 사용</a:t>
            </a:r>
          </a:p>
        </p:txBody>
      </p:sp>
      <p:sp>
        <p:nvSpPr>
          <p:cNvPr id="4" name="Google Shape;499;p117">
            <a:extLst>
              <a:ext uri="{FF2B5EF4-FFF2-40B4-BE49-F238E27FC236}">
                <a16:creationId xmlns:a16="http://schemas.microsoft.com/office/drawing/2014/main" id="{84F88BA9-78CF-3425-0F39-16E8459E076D}"/>
              </a:ext>
            </a:extLst>
          </p:cNvPr>
          <p:cNvSpPr txBox="1"/>
          <p:nvPr/>
        </p:nvSpPr>
        <p:spPr>
          <a:xfrm>
            <a:off x="2405819" y="3721618"/>
            <a:ext cx="5935919" cy="4154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285750" indent="-285750">
              <a:buSzPts val="1800"/>
              <a:buFont typeface="Wingdings" panose="05000000000000000000" pitchFamily="2" charset="2"/>
              <a:buChar char="§"/>
              <a:defRPr>
                <a:solidFill>
                  <a:schemeClr val="lt1"/>
                </a:solidFill>
                <a:latin typeface="Krona One"/>
                <a:ea typeface="HY헤드라인M" panose="02030600000101010101" pitchFamily="18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dirty="0"/>
              <a:t>Ctrl + z : </a:t>
            </a:r>
            <a:r>
              <a:rPr lang="ko-KR" altLang="en-US" dirty="0"/>
              <a:t>실행 중인 프로그램 일시 중단</a:t>
            </a:r>
          </a:p>
        </p:txBody>
      </p:sp>
    </p:spTree>
    <p:extLst>
      <p:ext uri="{BB962C8B-B14F-4D97-AF65-F5344CB8AC3E}">
        <p14:creationId xmlns:p14="http://schemas.microsoft.com/office/powerpoint/2010/main" val="40016532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1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기본 조작 명령어</a:t>
            </a:r>
            <a:endParaRPr dirty="0"/>
          </a:p>
        </p:txBody>
      </p:sp>
      <p:sp>
        <p:nvSpPr>
          <p:cNvPr id="6" name="Google Shape;499;p117">
            <a:extLst>
              <a:ext uri="{FF2B5EF4-FFF2-40B4-BE49-F238E27FC236}">
                <a16:creationId xmlns:a16="http://schemas.microsoft.com/office/drawing/2014/main" id="{2DAA42FF-F6E7-43F0-A6D1-A4A173EB0ECF}"/>
              </a:ext>
            </a:extLst>
          </p:cNvPr>
          <p:cNvSpPr txBox="1"/>
          <p:nvPr/>
        </p:nvSpPr>
        <p:spPr>
          <a:xfrm>
            <a:off x="2198430" y="364583"/>
            <a:ext cx="5935919" cy="4154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285750" indent="-285750">
              <a:buSzPts val="1800"/>
              <a:buFont typeface="Wingdings" panose="05000000000000000000" pitchFamily="2" charset="2"/>
              <a:buChar char="§"/>
              <a:defRPr>
                <a:solidFill>
                  <a:schemeClr val="lt1"/>
                </a:solidFill>
                <a:latin typeface="Krona One"/>
                <a:ea typeface="HY헤드라인M" panose="02030600000101010101" pitchFamily="18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dirty="0" err="1"/>
              <a:t>ps</a:t>
            </a:r>
            <a:r>
              <a:rPr lang="en-US" altLang="ko-KR" dirty="0"/>
              <a:t> –</a:t>
            </a:r>
            <a:r>
              <a:rPr lang="en-US" altLang="ko-KR" dirty="0" err="1"/>
              <a:t>ef</a:t>
            </a:r>
            <a:r>
              <a:rPr lang="en-US" altLang="ko-KR" dirty="0"/>
              <a:t> : </a:t>
            </a:r>
            <a:r>
              <a:rPr lang="ko-KR" altLang="en-US" dirty="0"/>
              <a:t> 실행 중인 프로세스</a:t>
            </a:r>
            <a:r>
              <a:rPr lang="en-US" altLang="ko-KR" dirty="0"/>
              <a:t>(</a:t>
            </a:r>
            <a:r>
              <a:rPr lang="ko-KR" altLang="en-US" dirty="0"/>
              <a:t>프로그램</a:t>
            </a:r>
            <a:r>
              <a:rPr lang="en-US" altLang="ko-KR" dirty="0"/>
              <a:t>)</a:t>
            </a:r>
            <a:r>
              <a:rPr lang="ko-KR" altLang="en-US" dirty="0"/>
              <a:t> 목록 보기</a:t>
            </a:r>
          </a:p>
        </p:txBody>
      </p:sp>
      <p:sp>
        <p:nvSpPr>
          <p:cNvPr id="11" name="Google Shape;499;p117">
            <a:extLst>
              <a:ext uri="{FF2B5EF4-FFF2-40B4-BE49-F238E27FC236}">
                <a16:creationId xmlns:a16="http://schemas.microsoft.com/office/drawing/2014/main" id="{47EA3FF6-1D7B-4777-9CFC-B6C2BD9E8069}"/>
              </a:ext>
            </a:extLst>
          </p:cNvPr>
          <p:cNvSpPr txBox="1"/>
          <p:nvPr/>
        </p:nvSpPr>
        <p:spPr>
          <a:xfrm>
            <a:off x="2492943" y="899340"/>
            <a:ext cx="6410062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r>
              <a:rPr lang="ko-KR" altLang="en-US" sz="1600" b="0" i="0" dirty="0">
                <a:solidFill>
                  <a:srgbClr val="495057"/>
                </a:solidFill>
                <a:effectLst/>
                <a:latin typeface="Source Code Pro" panose="020F0502020204030204" pitchFamily="34" charset="0"/>
              </a:rPr>
              <a:t>예</a:t>
            </a:r>
            <a:r>
              <a:rPr lang="en-US" altLang="ko-KR" sz="1600" b="0" i="0" dirty="0">
                <a:solidFill>
                  <a:srgbClr val="495057"/>
                </a:solidFill>
                <a:effectLst/>
                <a:latin typeface="Source Code Pro" panose="020F0502020204030204" pitchFamily="34" charset="0"/>
              </a:rPr>
              <a:t>)</a:t>
            </a:r>
            <a:r>
              <a:rPr lang="ko-KR" altLang="en-US" sz="1600" b="0" i="0" dirty="0">
                <a:solidFill>
                  <a:srgbClr val="495057"/>
                </a:solidFill>
                <a:effectLst/>
                <a:latin typeface="Source Code Pro" panose="020F0502020204030204" pitchFamily="34" charset="0"/>
              </a:rPr>
              <a:t> </a:t>
            </a:r>
            <a:r>
              <a:rPr lang="en-US" altLang="ko-KR" sz="1600" b="0" i="0" dirty="0">
                <a:solidFill>
                  <a:srgbClr val="495057"/>
                </a:solidFill>
                <a:effectLst/>
                <a:latin typeface="Source Code Pro" panose="020F0502020204030204" pitchFamily="34" charset="0"/>
              </a:rPr>
              <a:t>$</a:t>
            </a:r>
            <a:r>
              <a:rPr lang="ko-KR" altLang="en-US" sz="1600" b="0" i="0" dirty="0">
                <a:solidFill>
                  <a:srgbClr val="495057"/>
                </a:solidFill>
                <a:effectLst/>
                <a:latin typeface="Source Code Pro" panose="020F0502020204030204" pitchFamily="34" charset="0"/>
              </a:rPr>
              <a:t> </a:t>
            </a:r>
            <a:r>
              <a:rPr lang="en-US" altLang="ko-KR" sz="1600" b="0" i="0" dirty="0" err="1">
                <a:solidFill>
                  <a:srgbClr val="495057"/>
                </a:solidFill>
                <a:effectLst/>
                <a:latin typeface="Source Code Pro" panose="020F0502020204030204" pitchFamily="34" charset="0"/>
              </a:rPr>
              <a:t>ps</a:t>
            </a:r>
            <a:r>
              <a:rPr lang="en-US" altLang="ko-KR" sz="1600" dirty="0">
                <a:solidFill>
                  <a:srgbClr val="495057"/>
                </a:solidFill>
                <a:latin typeface="Source Code Pro" panose="020F0502020204030204" pitchFamily="34" charset="0"/>
              </a:rPr>
              <a:t> -</a:t>
            </a:r>
            <a:r>
              <a:rPr lang="en-US" altLang="ko-KR" sz="1600" dirty="0" err="1">
                <a:solidFill>
                  <a:srgbClr val="495057"/>
                </a:solidFill>
                <a:latin typeface="Source Code Pro" panose="020F0502020204030204" pitchFamily="34" charset="0"/>
              </a:rPr>
              <a:t>ef</a:t>
            </a:r>
            <a:endParaRPr lang="en-US" altLang="ko-KR" sz="1600" b="0" i="0" dirty="0">
              <a:solidFill>
                <a:srgbClr val="495057"/>
              </a:solidFill>
              <a:effectLst/>
              <a:latin typeface="Source Code Pro" panose="020F0502020204030204" pitchFamily="34" charset="0"/>
            </a:endParaRPr>
          </a:p>
        </p:txBody>
      </p:sp>
      <p:sp>
        <p:nvSpPr>
          <p:cNvPr id="2" name="Google Shape;499;p117">
            <a:extLst>
              <a:ext uri="{FF2B5EF4-FFF2-40B4-BE49-F238E27FC236}">
                <a16:creationId xmlns:a16="http://schemas.microsoft.com/office/drawing/2014/main" id="{5B2CFEDD-589E-594B-89EB-028396B66FBA}"/>
              </a:ext>
            </a:extLst>
          </p:cNvPr>
          <p:cNvSpPr txBox="1"/>
          <p:nvPr/>
        </p:nvSpPr>
        <p:spPr>
          <a:xfrm>
            <a:off x="2198430" y="1357153"/>
            <a:ext cx="5935919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285750" indent="-285750">
              <a:buSzPts val="1800"/>
              <a:buFont typeface="Wingdings" panose="05000000000000000000" pitchFamily="2" charset="2"/>
              <a:buChar char="§"/>
              <a:defRPr>
                <a:solidFill>
                  <a:schemeClr val="lt1"/>
                </a:solidFill>
                <a:latin typeface="Krona One"/>
                <a:ea typeface="HY헤드라인M" panose="02030600000101010101" pitchFamily="18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dirty="0"/>
              <a:t>|  : </a:t>
            </a:r>
            <a:r>
              <a:rPr lang="ko-KR" altLang="en-US" dirty="0"/>
              <a:t> 명령어들을 연결해서 실행할 수 있음</a:t>
            </a:r>
            <a:br>
              <a:rPr lang="en-US" altLang="ko-KR" dirty="0"/>
            </a:br>
            <a:r>
              <a:rPr lang="en-US" altLang="ko-KR" dirty="0"/>
              <a:t>1</a:t>
            </a:r>
            <a:r>
              <a:rPr lang="en-US" altLang="ko-KR" baseline="30000" dirty="0"/>
              <a:t>st</a:t>
            </a:r>
            <a:r>
              <a:rPr lang="en-US" altLang="ko-KR" dirty="0"/>
              <a:t> </a:t>
            </a:r>
            <a:r>
              <a:rPr lang="ko-KR" altLang="en-US" dirty="0"/>
              <a:t>명령어 실행결과를 입력으로 해서 </a:t>
            </a:r>
            <a:r>
              <a:rPr lang="en-US" altLang="ko-KR" dirty="0"/>
              <a:t>2</a:t>
            </a:r>
            <a:r>
              <a:rPr lang="en-US" altLang="ko-KR" baseline="30000" dirty="0"/>
              <a:t>nd</a:t>
            </a:r>
            <a:r>
              <a:rPr lang="en-US" altLang="ko-KR" dirty="0"/>
              <a:t> </a:t>
            </a:r>
            <a:r>
              <a:rPr lang="ko-KR" altLang="en-US" dirty="0"/>
              <a:t>명령어를 실행함</a:t>
            </a:r>
          </a:p>
        </p:txBody>
      </p:sp>
      <p:sp>
        <p:nvSpPr>
          <p:cNvPr id="5" name="Google Shape;499;p117">
            <a:extLst>
              <a:ext uri="{FF2B5EF4-FFF2-40B4-BE49-F238E27FC236}">
                <a16:creationId xmlns:a16="http://schemas.microsoft.com/office/drawing/2014/main" id="{82EC89AC-F5FB-65D7-B559-5DCFA6B0965F}"/>
              </a:ext>
            </a:extLst>
          </p:cNvPr>
          <p:cNvSpPr txBox="1"/>
          <p:nvPr/>
        </p:nvSpPr>
        <p:spPr>
          <a:xfrm>
            <a:off x="2450522" y="2313360"/>
            <a:ext cx="6410062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r>
              <a:rPr lang="ko-KR" altLang="en-US" sz="1600" b="0" i="0" dirty="0">
                <a:solidFill>
                  <a:srgbClr val="495057"/>
                </a:solidFill>
                <a:effectLst/>
                <a:latin typeface="Source Code Pro" panose="020F0502020204030204" pitchFamily="34" charset="0"/>
              </a:rPr>
              <a:t>예</a:t>
            </a:r>
            <a:r>
              <a:rPr lang="en-US" altLang="ko-KR" sz="1600" b="0" i="0" dirty="0">
                <a:solidFill>
                  <a:srgbClr val="495057"/>
                </a:solidFill>
                <a:effectLst/>
                <a:latin typeface="Source Code Pro" panose="020F0502020204030204" pitchFamily="34" charset="0"/>
              </a:rPr>
              <a:t>)</a:t>
            </a:r>
            <a:r>
              <a:rPr lang="ko-KR" altLang="en-US" sz="1600" b="0" i="0" dirty="0">
                <a:solidFill>
                  <a:srgbClr val="495057"/>
                </a:solidFill>
                <a:effectLst/>
                <a:latin typeface="Source Code Pro" panose="020F0502020204030204" pitchFamily="34" charset="0"/>
              </a:rPr>
              <a:t> 명령어</a:t>
            </a:r>
            <a:r>
              <a:rPr lang="ko-KR" altLang="en-US" sz="1600" dirty="0">
                <a:solidFill>
                  <a:srgbClr val="495057"/>
                </a:solidFill>
                <a:latin typeface="Source Code Pro" panose="020F0502020204030204" pitchFamily="34" charset="0"/>
              </a:rPr>
              <a:t> </a:t>
            </a:r>
            <a:r>
              <a:rPr lang="en-US" altLang="ko-KR" sz="1600" dirty="0">
                <a:solidFill>
                  <a:srgbClr val="495057"/>
                </a:solidFill>
                <a:latin typeface="Source Code Pro" panose="020F0502020204030204" pitchFamily="34" charset="0"/>
              </a:rPr>
              <a:t>|</a:t>
            </a:r>
            <a:r>
              <a:rPr lang="ko-KR" altLang="en-US" sz="1600" dirty="0">
                <a:solidFill>
                  <a:srgbClr val="495057"/>
                </a:solidFill>
                <a:latin typeface="Source Code Pro" panose="020F0502020204030204" pitchFamily="34" charset="0"/>
              </a:rPr>
              <a:t> 명령어</a:t>
            </a:r>
            <a:r>
              <a:rPr lang="en-US" altLang="ko-KR" sz="1600" dirty="0">
                <a:solidFill>
                  <a:srgbClr val="495057"/>
                </a:solidFill>
                <a:latin typeface="Source Code Pro" panose="020F0502020204030204" pitchFamily="34" charset="0"/>
              </a:rPr>
              <a:t>2</a:t>
            </a:r>
            <a:br>
              <a:rPr lang="en-US" altLang="ko-KR" sz="1600" dirty="0">
                <a:solidFill>
                  <a:srgbClr val="495057"/>
                </a:solidFill>
                <a:latin typeface="Source Code Pro" panose="020F0502020204030204" pitchFamily="34" charset="0"/>
              </a:rPr>
            </a:br>
            <a:r>
              <a:rPr lang="en-US" altLang="ko-KR" sz="1600" dirty="0">
                <a:solidFill>
                  <a:srgbClr val="495057"/>
                </a:solidFill>
                <a:latin typeface="Source Code Pro" panose="020F0502020204030204" pitchFamily="34" charset="0"/>
              </a:rPr>
              <a:t>    </a:t>
            </a:r>
            <a:r>
              <a:rPr lang="ko-KR" altLang="en-US" sz="1600" dirty="0">
                <a:solidFill>
                  <a:srgbClr val="495057"/>
                </a:solidFill>
                <a:latin typeface="Source Code Pro" panose="020F0502020204030204" pitchFamily="34" charset="0"/>
              </a:rPr>
              <a:t>프로세스 목록 중에 </a:t>
            </a:r>
            <a:r>
              <a:rPr lang="en-US" altLang="ko-KR" sz="1600" dirty="0">
                <a:solidFill>
                  <a:srgbClr val="495057"/>
                </a:solidFill>
                <a:latin typeface="Source Code Pro" panose="020F0502020204030204" pitchFamily="34" charset="0"/>
              </a:rPr>
              <a:t>tomcat </a:t>
            </a:r>
            <a:r>
              <a:rPr lang="ko-KR" altLang="en-US" sz="1600" dirty="0">
                <a:solidFill>
                  <a:srgbClr val="495057"/>
                </a:solidFill>
                <a:latin typeface="Source Code Pro" panose="020F0502020204030204" pitchFamily="34" charset="0"/>
              </a:rPr>
              <a:t>문자열 라인을 찾아서 보여줌</a:t>
            </a:r>
            <a:br>
              <a:rPr lang="en-US" altLang="ko-KR" sz="1600" dirty="0">
                <a:solidFill>
                  <a:srgbClr val="495057"/>
                </a:solidFill>
                <a:latin typeface="Source Code Pro" panose="020F0502020204030204" pitchFamily="34" charset="0"/>
              </a:rPr>
            </a:br>
            <a:r>
              <a:rPr lang="ko-KR" altLang="en-US" sz="1600" dirty="0">
                <a:solidFill>
                  <a:srgbClr val="495057"/>
                </a:solidFill>
                <a:latin typeface="Source Code Pro" panose="020F0502020204030204" pitchFamily="34" charset="0"/>
              </a:rPr>
              <a:t>    </a:t>
            </a:r>
            <a:r>
              <a:rPr lang="en-US" altLang="ko-KR" sz="1600" dirty="0">
                <a:solidFill>
                  <a:srgbClr val="495057"/>
                </a:solidFill>
                <a:latin typeface="Source Code Pro" panose="020F0502020204030204" pitchFamily="34" charset="0"/>
              </a:rPr>
              <a:t>$</a:t>
            </a:r>
            <a:r>
              <a:rPr lang="ko-KR" altLang="en-US" sz="1600" dirty="0">
                <a:solidFill>
                  <a:srgbClr val="495057"/>
                </a:solidFill>
                <a:latin typeface="Source Code Pro" panose="020F0502020204030204" pitchFamily="34" charset="0"/>
              </a:rPr>
              <a:t> </a:t>
            </a:r>
            <a:r>
              <a:rPr lang="en-US" altLang="ko-KR" sz="1600" dirty="0" err="1">
                <a:solidFill>
                  <a:srgbClr val="495057"/>
                </a:solidFill>
                <a:latin typeface="Source Code Pro" panose="020F0502020204030204" pitchFamily="34" charset="0"/>
              </a:rPr>
              <a:t>ps</a:t>
            </a:r>
            <a:r>
              <a:rPr lang="en-US" altLang="ko-KR" sz="1600" dirty="0">
                <a:solidFill>
                  <a:srgbClr val="495057"/>
                </a:solidFill>
                <a:latin typeface="Source Code Pro" panose="020F0502020204030204" pitchFamily="34" charset="0"/>
              </a:rPr>
              <a:t> –</a:t>
            </a:r>
            <a:r>
              <a:rPr lang="en-US" altLang="ko-KR" sz="1600" dirty="0" err="1">
                <a:solidFill>
                  <a:srgbClr val="495057"/>
                </a:solidFill>
                <a:latin typeface="Source Code Pro" panose="020F0502020204030204" pitchFamily="34" charset="0"/>
              </a:rPr>
              <a:t>ef</a:t>
            </a:r>
            <a:r>
              <a:rPr lang="en-US" altLang="ko-KR" sz="1600" dirty="0">
                <a:solidFill>
                  <a:srgbClr val="495057"/>
                </a:solidFill>
                <a:latin typeface="Source Code Pro" panose="020F0502020204030204" pitchFamily="34" charset="0"/>
              </a:rPr>
              <a:t> | grep tomcat</a:t>
            </a:r>
            <a:r>
              <a:rPr lang="ko-KR" altLang="en-US" sz="1600" dirty="0">
                <a:solidFill>
                  <a:srgbClr val="495057"/>
                </a:solidFill>
                <a:latin typeface="Source Code Pro" panose="020F0502020204030204" pitchFamily="34" charset="0"/>
              </a:rPr>
              <a:t> </a:t>
            </a:r>
            <a:endParaRPr lang="en-US" altLang="ko-KR" sz="1600" b="0" i="0" dirty="0">
              <a:solidFill>
                <a:srgbClr val="495057"/>
              </a:solidFill>
              <a:effectLst/>
              <a:latin typeface="Source Code Pro" panose="020F0502020204030204" pitchFamily="34" charset="0"/>
            </a:endParaRPr>
          </a:p>
        </p:txBody>
      </p:sp>
      <p:sp>
        <p:nvSpPr>
          <p:cNvPr id="8" name="Google Shape;499;p117">
            <a:extLst>
              <a:ext uri="{FF2B5EF4-FFF2-40B4-BE49-F238E27FC236}">
                <a16:creationId xmlns:a16="http://schemas.microsoft.com/office/drawing/2014/main" id="{A9CFC36F-C325-F518-CD3F-FCFC0DA07412}"/>
              </a:ext>
            </a:extLst>
          </p:cNvPr>
          <p:cNvSpPr txBox="1"/>
          <p:nvPr/>
        </p:nvSpPr>
        <p:spPr>
          <a:xfrm>
            <a:off x="2198429" y="3361900"/>
            <a:ext cx="5935919" cy="4154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285750" indent="-285750">
              <a:buSzPts val="1800"/>
              <a:buFont typeface="Wingdings" panose="05000000000000000000" pitchFamily="2" charset="2"/>
              <a:buChar char="§"/>
              <a:defRPr>
                <a:solidFill>
                  <a:schemeClr val="lt1"/>
                </a:solidFill>
                <a:latin typeface="Krona One"/>
                <a:ea typeface="HY헤드라인M" panose="02030600000101010101" pitchFamily="18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dirty="0"/>
              <a:t>grep  : </a:t>
            </a:r>
            <a:r>
              <a:rPr lang="ko-KR" altLang="en-US" dirty="0"/>
              <a:t> 문자열 찾기</a:t>
            </a:r>
          </a:p>
        </p:txBody>
      </p:sp>
      <p:sp>
        <p:nvSpPr>
          <p:cNvPr id="9" name="Google Shape;499;p117">
            <a:extLst>
              <a:ext uri="{FF2B5EF4-FFF2-40B4-BE49-F238E27FC236}">
                <a16:creationId xmlns:a16="http://schemas.microsoft.com/office/drawing/2014/main" id="{5F404302-B815-AD46-785E-CAD8AE777F02}"/>
              </a:ext>
            </a:extLst>
          </p:cNvPr>
          <p:cNvSpPr txBox="1"/>
          <p:nvPr/>
        </p:nvSpPr>
        <p:spPr>
          <a:xfrm>
            <a:off x="2450522" y="3825705"/>
            <a:ext cx="6410062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r>
              <a:rPr lang="ko-KR" altLang="en-US" sz="1600" b="0" i="0" dirty="0">
                <a:solidFill>
                  <a:srgbClr val="495057"/>
                </a:solidFill>
                <a:effectLst/>
                <a:latin typeface="Source Code Pro" panose="020F0502020204030204" pitchFamily="34" charset="0"/>
              </a:rPr>
              <a:t>예</a:t>
            </a:r>
            <a:r>
              <a:rPr lang="en-US" altLang="ko-KR" sz="1600" b="0" i="0" dirty="0">
                <a:solidFill>
                  <a:srgbClr val="495057"/>
                </a:solidFill>
                <a:effectLst/>
                <a:latin typeface="Source Code Pro" panose="020F0502020204030204" pitchFamily="34" charset="0"/>
              </a:rPr>
              <a:t>)</a:t>
            </a:r>
            <a:r>
              <a:rPr lang="ko-KR" altLang="en-US" sz="1600" dirty="0">
                <a:solidFill>
                  <a:srgbClr val="495057"/>
                </a:solidFill>
                <a:latin typeface="Source Code Pro" panose="020F0502020204030204" pitchFamily="34" charset="0"/>
              </a:rPr>
              <a:t> 프로세스 목록 중에 </a:t>
            </a:r>
            <a:r>
              <a:rPr lang="en-US" altLang="ko-KR" sz="1600" dirty="0">
                <a:solidFill>
                  <a:srgbClr val="495057"/>
                </a:solidFill>
                <a:latin typeface="Source Code Pro" panose="020F0502020204030204" pitchFamily="34" charset="0"/>
              </a:rPr>
              <a:t>tomcat </a:t>
            </a:r>
            <a:r>
              <a:rPr lang="ko-KR" altLang="en-US" sz="1600" dirty="0">
                <a:solidFill>
                  <a:srgbClr val="495057"/>
                </a:solidFill>
                <a:latin typeface="Source Code Pro" panose="020F0502020204030204" pitchFamily="34" charset="0"/>
              </a:rPr>
              <a:t>문자열 라인을 찾아서 보여줌</a:t>
            </a:r>
            <a:br>
              <a:rPr lang="en-US" altLang="ko-KR" sz="1600" dirty="0">
                <a:solidFill>
                  <a:srgbClr val="495057"/>
                </a:solidFill>
                <a:latin typeface="Source Code Pro" panose="020F0502020204030204" pitchFamily="34" charset="0"/>
              </a:rPr>
            </a:br>
            <a:r>
              <a:rPr lang="ko-KR" altLang="en-US" sz="1600" dirty="0">
                <a:solidFill>
                  <a:srgbClr val="495057"/>
                </a:solidFill>
                <a:latin typeface="Source Code Pro" panose="020F0502020204030204" pitchFamily="34" charset="0"/>
              </a:rPr>
              <a:t>    </a:t>
            </a:r>
            <a:r>
              <a:rPr lang="en-US" altLang="ko-KR" sz="1600" dirty="0">
                <a:solidFill>
                  <a:srgbClr val="495057"/>
                </a:solidFill>
                <a:latin typeface="Source Code Pro" panose="020F0502020204030204" pitchFamily="34" charset="0"/>
              </a:rPr>
              <a:t>$</a:t>
            </a:r>
            <a:r>
              <a:rPr lang="ko-KR" altLang="en-US" sz="1600" dirty="0">
                <a:solidFill>
                  <a:srgbClr val="495057"/>
                </a:solidFill>
                <a:latin typeface="Source Code Pro" panose="020F0502020204030204" pitchFamily="34" charset="0"/>
              </a:rPr>
              <a:t> </a:t>
            </a:r>
            <a:r>
              <a:rPr lang="en-US" altLang="ko-KR" sz="1600" dirty="0" err="1">
                <a:solidFill>
                  <a:srgbClr val="495057"/>
                </a:solidFill>
                <a:latin typeface="Source Code Pro" panose="020F0502020204030204" pitchFamily="34" charset="0"/>
              </a:rPr>
              <a:t>ps</a:t>
            </a:r>
            <a:r>
              <a:rPr lang="en-US" altLang="ko-KR" sz="1600" dirty="0">
                <a:solidFill>
                  <a:srgbClr val="495057"/>
                </a:solidFill>
                <a:latin typeface="Source Code Pro" panose="020F0502020204030204" pitchFamily="34" charset="0"/>
              </a:rPr>
              <a:t> –</a:t>
            </a:r>
            <a:r>
              <a:rPr lang="en-US" altLang="ko-KR" sz="1600" dirty="0" err="1">
                <a:solidFill>
                  <a:srgbClr val="495057"/>
                </a:solidFill>
                <a:latin typeface="Source Code Pro" panose="020F0502020204030204" pitchFamily="34" charset="0"/>
              </a:rPr>
              <a:t>ef</a:t>
            </a:r>
            <a:r>
              <a:rPr lang="en-US" altLang="ko-KR" sz="1600" dirty="0">
                <a:solidFill>
                  <a:srgbClr val="495057"/>
                </a:solidFill>
                <a:latin typeface="Source Code Pro" panose="020F0502020204030204" pitchFamily="34" charset="0"/>
              </a:rPr>
              <a:t> | grep tomcat</a:t>
            </a:r>
            <a:endParaRPr lang="en-US" altLang="ko-KR" sz="1600" b="0" i="0" dirty="0">
              <a:solidFill>
                <a:srgbClr val="495057"/>
              </a:solidFill>
              <a:effectLst/>
              <a:latin typeface="Source Code Pro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33726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1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기본 조작 명령어</a:t>
            </a:r>
            <a:endParaRPr dirty="0"/>
          </a:p>
        </p:txBody>
      </p:sp>
      <p:sp>
        <p:nvSpPr>
          <p:cNvPr id="6" name="Google Shape;499;p117">
            <a:extLst>
              <a:ext uri="{FF2B5EF4-FFF2-40B4-BE49-F238E27FC236}">
                <a16:creationId xmlns:a16="http://schemas.microsoft.com/office/drawing/2014/main" id="{2DAA42FF-F6E7-43F0-A6D1-A4A173EB0ECF}"/>
              </a:ext>
            </a:extLst>
          </p:cNvPr>
          <p:cNvSpPr txBox="1"/>
          <p:nvPr/>
        </p:nvSpPr>
        <p:spPr>
          <a:xfrm>
            <a:off x="2198430" y="364583"/>
            <a:ext cx="5935919" cy="4154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285750" indent="-285750">
              <a:buSzPts val="1800"/>
              <a:buFont typeface="Wingdings" panose="05000000000000000000" pitchFamily="2" charset="2"/>
              <a:buChar char="§"/>
              <a:defRPr>
                <a:solidFill>
                  <a:schemeClr val="lt1"/>
                </a:solidFill>
                <a:latin typeface="Krona One"/>
                <a:ea typeface="HY헤드라인M" panose="02030600000101010101" pitchFamily="18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dirty="0"/>
              <a:t>kill -9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 실행 중인</a:t>
            </a:r>
            <a:r>
              <a:rPr lang="en-US" altLang="ko-KR" dirty="0"/>
              <a:t> </a:t>
            </a:r>
            <a:r>
              <a:rPr lang="ko-KR" altLang="en-US" dirty="0"/>
              <a:t>프로그램 강제 종료</a:t>
            </a:r>
          </a:p>
        </p:txBody>
      </p:sp>
      <p:sp>
        <p:nvSpPr>
          <p:cNvPr id="11" name="Google Shape;499;p117">
            <a:extLst>
              <a:ext uri="{FF2B5EF4-FFF2-40B4-BE49-F238E27FC236}">
                <a16:creationId xmlns:a16="http://schemas.microsoft.com/office/drawing/2014/main" id="{47EA3FF6-1D7B-4777-9CFC-B6C2BD9E8069}"/>
              </a:ext>
            </a:extLst>
          </p:cNvPr>
          <p:cNvSpPr txBox="1"/>
          <p:nvPr/>
        </p:nvSpPr>
        <p:spPr>
          <a:xfrm>
            <a:off x="2492943" y="899340"/>
            <a:ext cx="6410062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r>
              <a:rPr lang="ko-KR" altLang="en-US" sz="1600" b="0" i="0" dirty="0">
                <a:solidFill>
                  <a:srgbClr val="495057"/>
                </a:solidFill>
                <a:effectLst/>
                <a:latin typeface="Source Code Pro" panose="020F0502020204030204" pitchFamily="34" charset="0"/>
              </a:rPr>
              <a:t>예</a:t>
            </a:r>
            <a:r>
              <a:rPr lang="en-US" altLang="ko-KR" sz="1600" b="0" i="0" dirty="0">
                <a:solidFill>
                  <a:srgbClr val="495057"/>
                </a:solidFill>
                <a:effectLst/>
                <a:latin typeface="Source Code Pro" panose="020F0502020204030204" pitchFamily="34" charset="0"/>
              </a:rPr>
              <a:t>)</a:t>
            </a:r>
            <a:r>
              <a:rPr lang="ko-KR" altLang="en-US" sz="1600" b="0" i="0" dirty="0">
                <a:solidFill>
                  <a:srgbClr val="495057"/>
                </a:solidFill>
                <a:effectLst/>
                <a:latin typeface="Source Code Pro" panose="020F0502020204030204" pitchFamily="34" charset="0"/>
              </a:rPr>
              <a:t> </a:t>
            </a:r>
            <a:r>
              <a:rPr lang="en-US" altLang="ko-KR" sz="1600" b="0" i="0" dirty="0">
                <a:solidFill>
                  <a:srgbClr val="495057"/>
                </a:solidFill>
                <a:effectLst/>
                <a:latin typeface="Source Code Pro" panose="020F0502020204030204" pitchFamily="34" charset="0"/>
              </a:rPr>
              <a:t>kill -</a:t>
            </a:r>
            <a:r>
              <a:rPr lang="ko-KR" altLang="en-US" sz="1600" b="0" i="0" dirty="0">
                <a:solidFill>
                  <a:srgbClr val="495057"/>
                </a:solidFill>
                <a:effectLst/>
                <a:latin typeface="Source Code Pro" panose="020F0502020204030204" pitchFamily="34" charset="0"/>
              </a:rPr>
              <a:t>신호번호 프로세스번호</a:t>
            </a:r>
            <a:br>
              <a:rPr lang="en-US" altLang="ko-KR" sz="1600" b="0" i="0" dirty="0">
                <a:solidFill>
                  <a:srgbClr val="495057"/>
                </a:solidFill>
                <a:effectLst/>
                <a:latin typeface="Source Code Pro" panose="020F0502020204030204" pitchFamily="34" charset="0"/>
              </a:rPr>
            </a:br>
            <a:r>
              <a:rPr lang="en-US" altLang="ko-KR" sz="1600" b="0" i="0" dirty="0">
                <a:solidFill>
                  <a:srgbClr val="495057"/>
                </a:solidFill>
                <a:effectLst/>
                <a:latin typeface="Source Code Pro" panose="020F0502020204030204" pitchFamily="34" charset="0"/>
              </a:rPr>
              <a:t>    $</a:t>
            </a:r>
            <a:r>
              <a:rPr lang="ko-KR" altLang="en-US" sz="1600" b="0" i="0" dirty="0">
                <a:solidFill>
                  <a:srgbClr val="495057"/>
                </a:solidFill>
                <a:effectLst/>
                <a:latin typeface="Source Code Pro" panose="020F0502020204030204" pitchFamily="34" charset="0"/>
              </a:rPr>
              <a:t> </a:t>
            </a:r>
            <a:r>
              <a:rPr lang="en-US" altLang="ko-KR" sz="1600" dirty="0">
                <a:solidFill>
                  <a:srgbClr val="495057"/>
                </a:solidFill>
                <a:latin typeface="Source Code Pro" panose="020F0502020204030204" pitchFamily="34" charset="0"/>
              </a:rPr>
              <a:t>kill -9</a:t>
            </a:r>
            <a:r>
              <a:rPr lang="ko-KR" altLang="en-US" sz="1600" dirty="0">
                <a:solidFill>
                  <a:srgbClr val="495057"/>
                </a:solidFill>
                <a:latin typeface="Source Code Pro" panose="020F0502020204030204" pitchFamily="34" charset="0"/>
              </a:rPr>
              <a:t> </a:t>
            </a:r>
            <a:r>
              <a:rPr lang="en-US" altLang="ko-KR" sz="1600" dirty="0">
                <a:solidFill>
                  <a:srgbClr val="495057"/>
                </a:solidFill>
                <a:latin typeface="Source Code Pro" panose="020F0502020204030204" pitchFamily="34" charset="0"/>
              </a:rPr>
              <a:t>60000</a:t>
            </a:r>
            <a:endParaRPr lang="en-US" altLang="ko-KR" sz="1600" b="0" i="0" dirty="0">
              <a:solidFill>
                <a:srgbClr val="495057"/>
              </a:solidFill>
              <a:effectLst/>
              <a:latin typeface="Source Code Pro" panose="020F0502020204030204" pitchFamily="34" charset="0"/>
            </a:endParaRPr>
          </a:p>
        </p:txBody>
      </p:sp>
      <p:sp>
        <p:nvSpPr>
          <p:cNvPr id="3" name="Google Shape;499;p117">
            <a:extLst>
              <a:ext uri="{FF2B5EF4-FFF2-40B4-BE49-F238E27FC236}">
                <a16:creationId xmlns:a16="http://schemas.microsoft.com/office/drawing/2014/main" id="{31FED6EA-18D8-9E6C-D3FC-6B45EB92329A}"/>
              </a:ext>
            </a:extLst>
          </p:cNvPr>
          <p:cNvSpPr txBox="1"/>
          <p:nvPr/>
        </p:nvSpPr>
        <p:spPr>
          <a:xfrm>
            <a:off x="2160722" y="1632488"/>
            <a:ext cx="5935919" cy="4154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285750" indent="-285750">
              <a:buSzPts val="1800"/>
              <a:buFont typeface="Wingdings" panose="05000000000000000000" pitchFamily="2" charset="2"/>
              <a:buChar char="§"/>
              <a:defRPr>
                <a:solidFill>
                  <a:schemeClr val="lt1"/>
                </a:solidFill>
                <a:latin typeface="Krona One"/>
                <a:ea typeface="HY헤드라인M" panose="02030600000101010101" pitchFamily="18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dirty="0"/>
              <a:t>Ctrl + a : home </a:t>
            </a:r>
            <a:r>
              <a:rPr lang="ko-KR" altLang="en-US" dirty="0"/>
              <a:t>버튼</a:t>
            </a:r>
            <a:r>
              <a:rPr lang="en-US" altLang="ko-KR" dirty="0"/>
              <a:t>(</a:t>
            </a:r>
            <a:r>
              <a:rPr lang="ko-KR" altLang="en-US" dirty="0"/>
              <a:t>맨 앞으로 이동</a:t>
            </a:r>
            <a:r>
              <a:rPr lang="en-US" altLang="ko-KR" dirty="0"/>
              <a:t>) </a:t>
            </a:r>
            <a:r>
              <a:rPr lang="ko-KR" altLang="en-US" dirty="0"/>
              <a:t> </a:t>
            </a:r>
          </a:p>
        </p:txBody>
      </p:sp>
      <p:sp>
        <p:nvSpPr>
          <p:cNvPr id="7" name="Google Shape;499;p117">
            <a:extLst>
              <a:ext uri="{FF2B5EF4-FFF2-40B4-BE49-F238E27FC236}">
                <a16:creationId xmlns:a16="http://schemas.microsoft.com/office/drawing/2014/main" id="{3D6884B5-766B-AEA9-47A7-851CA4A89582}"/>
              </a:ext>
            </a:extLst>
          </p:cNvPr>
          <p:cNvSpPr txBox="1"/>
          <p:nvPr/>
        </p:nvSpPr>
        <p:spPr>
          <a:xfrm>
            <a:off x="2132442" y="2410199"/>
            <a:ext cx="5935919" cy="4154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285750" indent="-285750">
              <a:buSzPts val="1800"/>
              <a:buFont typeface="Wingdings" panose="05000000000000000000" pitchFamily="2" charset="2"/>
              <a:buChar char="§"/>
              <a:defRPr>
                <a:solidFill>
                  <a:schemeClr val="lt1"/>
                </a:solidFill>
                <a:latin typeface="Krona One"/>
                <a:ea typeface="HY헤드라인M" panose="02030600000101010101" pitchFamily="18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dirty="0"/>
              <a:t>Ctrl + e : end </a:t>
            </a:r>
            <a:r>
              <a:rPr lang="ko-KR" altLang="en-US" dirty="0"/>
              <a:t>버튼</a:t>
            </a:r>
            <a:r>
              <a:rPr lang="en-US" altLang="ko-KR" dirty="0"/>
              <a:t>(</a:t>
            </a:r>
            <a:r>
              <a:rPr lang="ko-KR" altLang="en-US" dirty="0"/>
              <a:t>맨 </a:t>
            </a:r>
            <a:r>
              <a:rPr lang="ko-KR" altLang="en-US" dirty="0" err="1"/>
              <a:t>뒤으로</a:t>
            </a:r>
            <a:r>
              <a:rPr lang="ko-KR" altLang="en-US" dirty="0"/>
              <a:t> 이동</a:t>
            </a:r>
            <a:r>
              <a:rPr lang="en-US" altLang="ko-KR" dirty="0"/>
              <a:t>) </a:t>
            </a:r>
            <a:r>
              <a:rPr lang="ko-KR" altLang="en-US" dirty="0"/>
              <a:t> </a:t>
            </a:r>
          </a:p>
        </p:txBody>
      </p:sp>
      <p:sp>
        <p:nvSpPr>
          <p:cNvPr id="8" name="Google Shape;499;p117">
            <a:extLst>
              <a:ext uri="{FF2B5EF4-FFF2-40B4-BE49-F238E27FC236}">
                <a16:creationId xmlns:a16="http://schemas.microsoft.com/office/drawing/2014/main" id="{AFBC54F2-5406-948E-456B-96750B1FC86C}"/>
              </a:ext>
            </a:extLst>
          </p:cNvPr>
          <p:cNvSpPr txBox="1"/>
          <p:nvPr/>
        </p:nvSpPr>
        <p:spPr>
          <a:xfrm>
            <a:off x="2160722" y="3145490"/>
            <a:ext cx="5935919" cy="4154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285750" indent="-285750">
              <a:buSzPts val="1800"/>
              <a:buFont typeface="Wingdings" panose="05000000000000000000" pitchFamily="2" charset="2"/>
              <a:buChar char="§"/>
              <a:defRPr>
                <a:solidFill>
                  <a:schemeClr val="lt1"/>
                </a:solidFill>
                <a:latin typeface="Krona One"/>
                <a:ea typeface="HY헤드라인M" panose="02030600000101010101" pitchFamily="18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dirty="0"/>
              <a:t>alt + -&gt; : </a:t>
            </a:r>
            <a:r>
              <a:rPr lang="ko-KR" altLang="en-US" dirty="0"/>
              <a:t>단어 뒤로</a:t>
            </a:r>
            <a:r>
              <a:rPr lang="en-US" altLang="ko-KR" dirty="0"/>
              <a:t> </a:t>
            </a:r>
            <a:r>
              <a:rPr lang="ko-KR" altLang="en-US" dirty="0"/>
              <a:t>이동</a:t>
            </a:r>
            <a:r>
              <a:rPr lang="en-US" altLang="ko-KR" dirty="0"/>
              <a:t> </a:t>
            </a:r>
            <a:r>
              <a:rPr lang="ko-KR" altLang="en-US" dirty="0"/>
              <a:t> </a:t>
            </a:r>
          </a:p>
        </p:txBody>
      </p:sp>
      <p:sp>
        <p:nvSpPr>
          <p:cNvPr id="9" name="Google Shape;499;p117">
            <a:extLst>
              <a:ext uri="{FF2B5EF4-FFF2-40B4-BE49-F238E27FC236}">
                <a16:creationId xmlns:a16="http://schemas.microsoft.com/office/drawing/2014/main" id="{79ACD90D-E0A0-BF8E-C8EA-95704A942521}"/>
              </a:ext>
            </a:extLst>
          </p:cNvPr>
          <p:cNvSpPr txBox="1"/>
          <p:nvPr/>
        </p:nvSpPr>
        <p:spPr>
          <a:xfrm>
            <a:off x="2198430" y="3828702"/>
            <a:ext cx="5935919" cy="4154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285750" indent="-285750">
              <a:buSzPts val="1800"/>
              <a:buFont typeface="Wingdings" panose="05000000000000000000" pitchFamily="2" charset="2"/>
              <a:buChar char="§"/>
              <a:defRPr>
                <a:solidFill>
                  <a:schemeClr val="lt1"/>
                </a:solidFill>
                <a:latin typeface="Krona One"/>
                <a:ea typeface="HY헤드라인M" panose="02030600000101010101" pitchFamily="18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dirty="0"/>
              <a:t>alt + &lt;- : </a:t>
            </a:r>
            <a:r>
              <a:rPr lang="ko-KR" altLang="en-US" dirty="0"/>
              <a:t>단어 앞으로</a:t>
            </a:r>
            <a:r>
              <a:rPr lang="en-US" altLang="ko-KR" dirty="0"/>
              <a:t> </a:t>
            </a:r>
            <a:r>
              <a:rPr lang="ko-KR" altLang="en-US" dirty="0"/>
              <a:t>이동</a:t>
            </a:r>
            <a:r>
              <a:rPr lang="en-US" altLang="ko-KR" dirty="0"/>
              <a:t> </a:t>
            </a:r>
            <a:r>
              <a:rPr lang="ko-KR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107427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1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기본 조작 명령어</a:t>
            </a:r>
            <a:endParaRPr dirty="0"/>
          </a:p>
        </p:txBody>
      </p:sp>
      <p:sp>
        <p:nvSpPr>
          <p:cNvPr id="6" name="Google Shape;499;p117">
            <a:extLst>
              <a:ext uri="{FF2B5EF4-FFF2-40B4-BE49-F238E27FC236}">
                <a16:creationId xmlns:a16="http://schemas.microsoft.com/office/drawing/2014/main" id="{2DAA42FF-F6E7-43F0-A6D1-A4A173EB0ECF}"/>
              </a:ext>
            </a:extLst>
          </p:cNvPr>
          <p:cNvSpPr txBox="1"/>
          <p:nvPr/>
        </p:nvSpPr>
        <p:spPr>
          <a:xfrm>
            <a:off x="2198430" y="364583"/>
            <a:ext cx="5935919" cy="4154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285750" indent="-285750">
              <a:buSzPts val="1800"/>
              <a:buFont typeface="Wingdings" panose="05000000000000000000" pitchFamily="2" charset="2"/>
              <a:buChar char="§"/>
              <a:defRPr>
                <a:solidFill>
                  <a:schemeClr val="lt1"/>
                </a:solidFill>
                <a:latin typeface="Krona One"/>
                <a:ea typeface="HY헤드라인M" panose="02030600000101010101" pitchFamily="18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dirty="0"/>
              <a:t>history : </a:t>
            </a:r>
            <a:r>
              <a:rPr lang="ko-KR" altLang="en-US" dirty="0"/>
              <a:t> 과거에 내가 실행했던 명령어 보기</a:t>
            </a:r>
          </a:p>
        </p:txBody>
      </p:sp>
      <p:sp>
        <p:nvSpPr>
          <p:cNvPr id="11" name="Google Shape;499;p117">
            <a:extLst>
              <a:ext uri="{FF2B5EF4-FFF2-40B4-BE49-F238E27FC236}">
                <a16:creationId xmlns:a16="http://schemas.microsoft.com/office/drawing/2014/main" id="{47EA3FF6-1D7B-4777-9CFC-B6C2BD9E8069}"/>
              </a:ext>
            </a:extLst>
          </p:cNvPr>
          <p:cNvSpPr txBox="1"/>
          <p:nvPr/>
        </p:nvSpPr>
        <p:spPr>
          <a:xfrm>
            <a:off x="2492943" y="899340"/>
            <a:ext cx="6410062" cy="2800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r>
              <a:rPr lang="ko-KR" altLang="en-US" sz="1600" b="0" i="0" dirty="0">
                <a:solidFill>
                  <a:srgbClr val="495057"/>
                </a:solidFill>
                <a:effectLst/>
                <a:latin typeface="Source Code Pro" panose="020F0502020204030204" pitchFamily="34" charset="0"/>
              </a:rPr>
              <a:t>예</a:t>
            </a:r>
            <a:r>
              <a:rPr lang="en-US" altLang="ko-KR" sz="1600" b="0" i="0" dirty="0">
                <a:solidFill>
                  <a:srgbClr val="495057"/>
                </a:solidFill>
                <a:effectLst/>
                <a:latin typeface="Source Code Pro" panose="020F0502020204030204" pitchFamily="34" charset="0"/>
              </a:rPr>
              <a:t>)</a:t>
            </a:r>
            <a:r>
              <a:rPr lang="ko-KR" altLang="en-US" sz="1600" b="0" i="0" dirty="0">
                <a:solidFill>
                  <a:srgbClr val="495057"/>
                </a:solidFill>
                <a:effectLst/>
                <a:latin typeface="Source Code Pro" panose="020F0502020204030204" pitchFamily="34" charset="0"/>
              </a:rPr>
              <a:t> </a:t>
            </a:r>
            <a:r>
              <a:rPr lang="en-US" altLang="ko-KR" sz="1600" dirty="0">
                <a:solidFill>
                  <a:srgbClr val="495057"/>
                </a:solidFill>
                <a:latin typeface="Source Code Pro" panose="020F0502020204030204" pitchFamily="34" charset="0"/>
              </a:rPr>
              <a:t>history </a:t>
            </a:r>
            <a:r>
              <a:rPr lang="ko-KR" altLang="en-US" sz="1600" dirty="0">
                <a:solidFill>
                  <a:srgbClr val="495057"/>
                </a:solidFill>
                <a:latin typeface="Source Code Pro" panose="020F0502020204030204" pitchFamily="34" charset="0"/>
              </a:rPr>
              <a:t>개수</a:t>
            </a:r>
            <a:endParaRPr lang="en-US" altLang="ko-KR" sz="1600" dirty="0">
              <a:solidFill>
                <a:srgbClr val="495057"/>
              </a:solidFill>
              <a:latin typeface="Source Code Pro" panose="020F0502020204030204" pitchFamily="34" charset="0"/>
            </a:endParaRP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r>
              <a:rPr lang="en-US" altLang="ko-KR" sz="1600" dirty="0">
                <a:solidFill>
                  <a:srgbClr val="495057"/>
                </a:solidFill>
                <a:latin typeface="Source Code Pro" panose="020F0502020204030204" pitchFamily="34" charset="0"/>
              </a:rPr>
              <a:t>    !</a:t>
            </a:r>
            <a:r>
              <a:rPr lang="ko-KR" altLang="en-US" sz="1600" dirty="0" err="1">
                <a:solidFill>
                  <a:srgbClr val="495057"/>
                </a:solidFill>
                <a:latin typeface="Source Code Pro" panose="020F0502020204030204" pitchFamily="34" charset="0"/>
              </a:rPr>
              <a:t>히스토리번호</a:t>
            </a:r>
            <a:r>
              <a:rPr lang="ko-KR" altLang="en-US" sz="1600" dirty="0">
                <a:solidFill>
                  <a:srgbClr val="495057"/>
                </a:solidFill>
                <a:latin typeface="Source Code Pro" panose="020F0502020204030204" pitchFamily="34" charset="0"/>
              </a:rPr>
              <a:t> </a:t>
            </a:r>
            <a:r>
              <a:rPr lang="en-US" altLang="ko-KR" sz="1600" dirty="0">
                <a:solidFill>
                  <a:srgbClr val="495057"/>
                </a:solidFill>
                <a:latin typeface="Source Code Pro" panose="020F0502020204030204" pitchFamily="34" charset="0"/>
              </a:rPr>
              <a:t>-&gt;</a:t>
            </a:r>
            <a:r>
              <a:rPr lang="ko-KR" altLang="en-US" sz="1600" dirty="0">
                <a:solidFill>
                  <a:srgbClr val="495057"/>
                </a:solidFill>
                <a:latin typeface="Source Code Pro" panose="020F0502020204030204" pitchFamily="34" charset="0"/>
              </a:rPr>
              <a:t> 그 명령어가 실행됨</a:t>
            </a:r>
            <a:endParaRPr lang="en-US" altLang="ko-KR" sz="1600" dirty="0">
              <a:solidFill>
                <a:srgbClr val="495057"/>
              </a:solidFill>
              <a:latin typeface="Source Code Pro" panose="020F0502020204030204" pitchFamily="34" charset="0"/>
            </a:endParaRP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r>
              <a:rPr lang="ko-KR" altLang="en-US" sz="1600" b="0" i="0" dirty="0">
                <a:solidFill>
                  <a:srgbClr val="495057"/>
                </a:solidFill>
                <a:effectLst/>
                <a:latin typeface="Source Code Pro" panose="020F0502020204030204" pitchFamily="34" charset="0"/>
              </a:rPr>
              <a:t>    </a:t>
            </a:r>
            <a:r>
              <a:rPr lang="en-US" altLang="ko-KR" sz="1600" b="0" i="0" dirty="0">
                <a:solidFill>
                  <a:srgbClr val="495057"/>
                </a:solidFill>
                <a:effectLst/>
                <a:latin typeface="Source Code Pro" panose="020F0502020204030204" pitchFamily="34" charset="0"/>
              </a:rPr>
              <a:t>$</a:t>
            </a:r>
            <a:r>
              <a:rPr lang="ko-KR" altLang="en-US" sz="1600" b="0" i="0" dirty="0">
                <a:solidFill>
                  <a:srgbClr val="495057"/>
                </a:solidFill>
                <a:effectLst/>
                <a:latin typeface="Source Code Pro" panose="020F0502020204030204" pitchFamily="34" charset="0"/>
              </a:rPr>
              <a:t> </a:t>
            </a:r>
            <a:r>
              <a:rPr lang="en-US" altLang="ko-KR" sz="1600" b="0" i="0" dirty="0">
                <a:solidFill>
                  <a:srgbClr val="495057"/>
                </a:solidFill>
                <a:effectLst/>
                <a:latin typeface="Source Code Pro" panose="020F0502020204030204" pitchFamily="34" charset="0"/>
              </a:rPr>
              <a:t>history 10</a:t>
            </a:r>
            <a:br>
              <a:rPr lang="en-US" altLang="ko-KR" sz="1600" b="0" i="0" dirty="0">
                <a:solidFill>
                  <a:srgbClr val="495057"/>
                </a:solidFill>
                <a:effectLst/>
                <a:latin typeface="Source Code Pro" panose="020F0502020204030204" pitchFamily="34" charset="0"/>
              </a:rPr>
            </a:br>
            <a:r>
              <a:rPr lang="en-US" altLang="ko-KR" sz="1600" b="0" i="0" dirty="0">
                <a:solidFill>
                  <a:srgbClr val="495057"/>
                </a:solidFill>
                <a:effectLst/>
                <a:latin typeface="Source Code Pro" panose="020F0502020204030204" pitchFamily="34" charset="0"/>
              </a:rPr>
              <a:t>      101 history</a:t>
            </a: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r>
              <a:rPr lang="en-US" altLang="ko-KR" sz="1600" dirty="0">
                <a:solidFill>
                  <a:srgbClr val="495057"/>
                </a:solidFill>
                <a:latin typeface="Source Code Pro" panose="020F0502020204030204" pitchFamily="34" charset="0"/>
              </a:rPr>
              <a:t>      102 cat</a:t>
            </a: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r>
              <a:rPr lang="en-US" altLang="ko-KR" sz="1600" b="0" i="0" dirty="0">
                <a:solidFill>
                  <a:srgbClr val="495057"/>
                </a:solidFill>
                <a:effectLst/>
                <a:latin typeface="Source Code Pro" panose="020F0502020204030204" pitchFamily="34" charset="0"/>
              </a:rPr>
              <a:t>      ...</a:t>
            </a: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r>
              <a:rPr lang="en-US" altLang="ko-KR" sz="1600" dirty="0">
                <a:solidFill>
                  <a:srgbClr val="495057"/>
                </a:solidFill>
                <a:latin typeface="Source Code Pro" panose="020F0502020204030204" pitchFamily="34" charset="0"/>
              </a:rPr>
              <a:t>    $ !101</a:t>
            </a:r>
            <a:br>
              <a:rPr lang="en-US" altLang="ko-KR" sz="1600" dirty="0">
                <a:solidFill>
                  <a:srgbClr val="495057"/>
                </a:solidFill>
                <a:latin typeface="Source Code Pro" panose="020F0502020204030204" pitchFamily="34" charset="0"/>
              </a:rPr>
            </a:br>
            <a:r>
              <a:rPr lang="ko-KR" altLang="en-US" sz="1600" dirty="0">
                <a:solidFill>
                  <a:srgbClr val="495057"/>
                </a:solidFill>
                <a:latin typeface="Source Code Pro" panose="020F0502020204030204" pitchFamily="34" charset="0"/>
              </a:rPr>
              <a:t>      </a:t>
            </a:r>
            <a:r>
              <a:rPr lang="en-US" altLang="ko-KR" sz="1600" dirty="0">
                <a:solidFill>
                  <a:srgbClr val="495057"/>
                </a:solidFill>
                <a:latin typeface="Source Code Pro" panose="020F0502020204030204" pitchFamily="34" charset="0"/>
              </a:rPr>
              <a:t>history</a:t>
            </a:r>
            <a:br>
              <a:rPr lang="en-US" altLang="ko-KR" sz="1600" dirty="0">
                <a:solidFill>
                  <a:srgbClr val="495057"/>
                </a:solidFill>
                <a:latin typeface="Source Code Pro" panose="020F0502020204030204" pitchFamily="34" charset="0"/>
              </a:rPr>
            </a:br>
            <a:r>
              <a:rPr lang="en-US" altLang="ko-KR" sz="1600" dirty="0">
                <a:solidFill>
                  <a:srgbClr val="495057"/>
                </a:solidFill>
                <a:latin typeface="Source Code Pro" panose="020F0502020204030204" pitchFamily="34" charset="0"/>
              </a:rPr>
              <a:t>      101 history</a:t>
            </a: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r>
              <a:rPr lang="en-US" altLang="ko-KR" sz="1600" dirty="0">
                <a:solidFill>
                  <a:srgbClr val="495057"/>
                </a:solidFill>
                <a:latin typeface="Source Code Pro" panose="020F0502020204030204" pitchFamily="34" charset="0"/>
              </a:rPr>
              <a:t>      102 cat</a:t>
            </a: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r>
              <a:rPr lang="en-US" altLang="ko-KR" sz="1600" dirty="0">
                <a:solidFill>
                  <a:srgbClr val="495057"/>
                </a:solidFill>
                <a:latin typeface="Source Code Pro" panose="020F0502020204030204" pitchFamily="34" charset="0"/>
              </a:rPr>
              <a:t>      ... </a:t>
            </a:r>
            <a:endParaRPr lang="en-US" altLang="ko-KR" sz="1600" b="0" i="0" dirty="0">
              <a:solidFill>
                <a:srgbClr val="495057"/>
              </a:solidFill>
              <a:effectLst/>
              <a:latin typeface="Source Code Pro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83628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1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기본 조작 명령어</a:t>
            </a:r>
            <a:endParaRPr dirty="0"/>
          </a:p>
        </p:txBody>
      </p:sp>
      <p:sp>
        <p:nvSpPr>
          <p:cNvPr id="6" name="Google Shape;499;p117">
            <a:extLst>
              <a:ext uri="{FF2B5EF4-FFF2-40B4-BE49-F238E27FC236}">
                <a16:creationId xmlns:a16="http://schemas.microsoft.com/office/drawing/2014/main" id="{2DAA42FF-F6E7-43F0-A6D1-A4A173EB0ECF}"/>
              </a:ext>
            </a:extLst>
          </p:cNvPr>
          <p:cNvSpPr txBox="1"/>
          <p:nvPr/>
        </p:nvSpPr>
        <p:spPr>
          <a:xfrm>
            <a:off x="2198430" y="364583"/>
            <a:ext cx="5935919" cy="4154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285750" indent="-285750">
              <a:buSzPts val="1800"/>
              <a:buFont typeface="Wingdings" panose="05000000000000000000" pitchFamily="2" charset="2"/>
              <a:buChar char="§"/>
              <a:defRPr>
                <a:solidFill>
                  <a:schemeClr val="lt1"/>
                </a:solidFill>
                <a:latin typeface="Krona One"/>
                <a:ea typeface="HY헤드라인M" panose="02030600000101010101" pitchFamily="18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dirty="0"/>
              <a:t>vi </a:t>
            </a:r>
            <a:r>
              <a:rPr lang="ko-KR" altLang="en-US" dirty="0"/>
              <a:t>에디터</a:t>
            </a:r>
            <a:r>
              <a:rPr lang="en-US" altLang="ko-KR" dirty="0"/>
              <a:t> : Linux/Unix </a:t>
            </a:r>
            <a:r>
              <a:rPr lang="ko-KR" altLang="en-US" dirty="0"/>
              <a:t>시스템에서 사용할 수 있는 메모장</a:t>
            </a:r>
          </a:p>
        </p:txBody>
      </p:sp>
      <p:sp>
        <p:nvSpPr>
          <p:cNvPr id="11" name="Google Shape;499;p117">
            <a:extLst>
              <a:ext uri="{FF2B5EF4-FFF2-40B4-BE49-F238E27FC236}">
                <a16:creationId xmlns:a16="http://schemas.microsoft.com/office/drawing/2014/main" id="{47EA3FF6-1D7B-4777-9CFC-B6C2BD9E8069}"/>
              </a:ext>
            </a:extLst>
          </p:cNvPr>
          <p:cNvSpPr txBox="1"/>
          <p:nvPr/>
        </p:nvSpPr>
        <p:spPr>
          <a:xfrm>
            <a:off x="2436381" y="890822"/>
            <a:ext cx="6410062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r>
              <a:rPr lang="ko-KR" altLang="en-US" sz="1600" b="0" i="0" dirty="0">
                <a:solidFill>
                  <a:srgbClr val="495057"/>
                </a:solidFill>
                <a:effectLst/>
                <a:latin typeface="Source Code Pro" panose="020F0502020204030204" pitchFamily="34" charset="0"/>
              </a:rPr>
              <a:t>예</a:t>
            </a:r>
            <a:r>
              <a:rPr lang="en-US" altLang="ko-KR" sz="1600" b="0" i="0" dirty="0">
                <a:solidFill>
                  <a:srgbClr val="495057"/>
                </a:solidFill>
                <a:effectLst/>
                <a:latin typeface="Source Code Pro" panose="020F0502020204030204" pitchFamily="34" charset="0"/>
              </a:rPr>
              <a:t>)</a:t>
            </a:r>
            <a:r>
              <a:rPr lang="ko-KR" altLang="en-US" sz="1600" b="0" i="0" dirty="0">
                <a:solidFill>
                  <a:srgbClr val="495057"/>
                </a:solidFill>
                <a:effectLst/>
                <a:latin typeface="Source Code Pro" panose="020F0502020204030204" pitchFamily="34" charset="0"/>
              </a:rPr>
              <a:t> </a:t>
            </a:r>
            <a:r>
              <a:rPr lang="en-US" altLang="ko-KR" sz="1600" b="0" i="0" dirty="0">
                <a:solidFill>
                  <a:srgbClr val="495057"/>
                </a:solidFill>
                <a:effectLst/>
                <a:latin typeface="Source Code Pro" panose="020F0502020204030204" pitchFamily="34" charset="0"/>
              </a:rPr>
              <a:t>vi</a:t>
            </a:r>
            <a:r>
              <a:rPr lang="en-US" altLang="ko-KR" sz="1600" dirty="0">
                <a:solidFill>
                  <a:srgbClr val="495057"/>
                </a:solidFill>
                <a:latin typeface="Source Code Pro" panose="020F0502020204030204" pitchFamily="34" charset="0"/>
              </a:rPr>
              <a:t> </a:t>
            </a:r>
            <a:r>
              <a:rPr lang="ko-KR" altLang="en-US" sz="1600" dirty="0">
                <a:solidFill>
                  <a:srgbClr val="495057"/>
                </a:solidFill>
                <a:latin typeface="Source Code Pro" panose="020F0502020204030204" pitchFamily="34" charset="0"/>
              </a:rPr>
              <a:t>파일명</a:t>
            </a:r>
            <a:endParaRPr lang="en-US" altLang="ko-KR" sz="1600" b="0" i="0" dirty="0">
              <a:solidFill>
                <a:srgbClr val="495057"/>
              </a:solidFill>
              <a:effectLst/>
              <a:latin typeface="Source Code Pro" panose="020F0502020204030204" pitchFamily="34" charset="0"/>
            </a:endParaRPr>
          </a:p>
        </p:txBody>
      </p:sp>
      <p:sp>
        <p:nvSpPr>
          <p:cNvPr id="4" name="Google Shape;499;p117">
            <a:extLst>
              <a:ext uri="{FF2B5EF4-FFF2-40B4-BE49-F238E27FC236}">
                <a16:creationId xmlns:a16="http://schemas.microsoft.com/office/drawing/2014/main" id="{AC6A6135-38B6-566F-AD91-9B4899817C11}"/>
              </a:ext>
            </a:extLst>
          </p:cNvPr>
          <p:cNvSpPr txBox="1"/>
          <p:nvPr/>
        </p:nvSpPr>
        <p:spPr>
          <a:xfrm>
            <a:off x="2189003" y="1533506"/>
            <a:ext cx="5935919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285750" indent="-285750">
              <a:buSzPts val="1800"/>
              <a:buFont typeface="Wingdings" panose="05000000000000000000" pitchFamily="2" charset="2"/>
              <a:buChar char="§"/>
              <a:defRPr>
                <a:solidFill>
                  <a:schemeClr val="lt1"/>
                </a:solidFill>
                <a:latin typeface="Krona One"/>
                <a:ea typeface="HY헤드라인M" panose="02030600000101010101" pitchFamily="18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dirty="0"/>
              <a:t>vi </a:t>
            </a:r>
            <a:r>
              <a:rPr lang="ko-KR" altLang="en-US" dirty="0"/>
              <a:t>에디터 명령어 </a:t>
            </a:r>
            <a:r>
              <a:rPr lang="en-US" altLang="ko-KR" dirty="0"/>
              <a:t> :</a:t>
            </a:r>
            <a:r>
              <a:rPr lang="ko-KR" altLang="en-US" dirty="0"/>
              <a:t> 입력모드</a:t>
            </a:r>
            <a:r>
              <a:rPr lang="en-US" altLang="ko-KR" dirty="0"/>
              <a:t>/</a:t>
            </a:r>
            <a:r>
              <a:rPr lang="ko-KR" altLang="en-US" dirty="0"/>
              <a:t>명령모드가 있으며 </a:t>
            </a:r>
            <a:r>
              <a:rPr lang="ko-KR" altLang="en-US" dirty="0" err="1"/>
              <a:t>자주쓰는</a:t>
            </a:r>
            <a:r>
              <a:rPr lang="ko-KR" altLang="en-US" dirty="0"/>
              <a:t> 명령이 있음</a:t>
            </a:r>
          </a:p>
        </p:txBody>
      </p:sp>
      <p:sp>
        <p:nvSpPr>
          <p:cNvPr id="5" name="Google Shape;499;p117">
            <a:extLst>
              <a:ext uri="{FF2B5EF4-FFF2-40B4-BE49-F238E27FC236}">
                <a16:creationId xmlns:a16="http://schemas.microsoft.com/office/drawing/2014/main" id="{CC5B643C-D11D-C88D-BAE8-E9EA32EAFEA2}"/>
              </a:ext>
            </a:extLst>
          </p:cNvPr>
          <p:cNvSpPr txBox="1"/>
          <p:nvPr/>
        </p:nvSpPr>
        <p:spPr>
          <a:xfrm>
            <a:off x="2436381" y="2366116"/>
            <a:ext cx="6410062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SzPts val="1800"/>
            </a:pPr>
            <a:r>
              <a:rPr lang="en-US" altLang="ko-KR" sz="1600" dirty="0">
                <a:solidFill>
                  <a:srgbClr val="495057"/>
                </a:solidFill>
                <a:latin typeface="Source Code Pro" panose="020F0502020204030204" pitchFamily="34" charset="0"/>
              </a:rPr>
              <a:t>-</a:t>
            </a:r>
            <a:r>
              <a:rPr lang="ko-KR" altLang="en-US" sz="1600" dirty="0">
                <a:solidFill>
                  <a:srgbClr val="495057"/>
                </a:solidFill>
                <a:latin typeface="Source Code Pro" panose="020F0502020204030204" pitchFamily="34" charset="0"/>
              </a:rPr>
              <a:t> 입력모드에서 명령모드로 전환 </a:t>
            </a:r>
            <a:r>
              <a:rPr lang="en-US" altLang="ko-KR" sz="1600" dirty="0">
                <a:solidFill>
                  <a:srgbClr val="495057"/>
                </a:solidFill>
                <a:latin typeface="Source Code Pro" panose="020F0502020204030204" pitchFamily="34" charset="0"/>
              </a:rPr>
              <a:t>,</a:t>
            </a:r>
            <a:r>
              <a:rPr lang="ko-KR" altLang="en-US" sz="1600" dirty="0">
                <a:solidFill>
                  <a:srgbClr val="495057"/>
                </a:solidFill>
                <a:latin typeface="Source Code Pro" panose="020F0502020204030204" pitchFamily="34" charset="0"/>
              </a:rPr>
              <a:t> </a:t>
            </a:r>
            <a:r>
              <a:rPr lang="en-US" altLang="ko-KR" sz="1600" dirty="0">
                <a:solidFill>
                  <a:srgbClr val="495057"/>
                </a:solidFill>
                <a:latin typeface="Source Code Pro" panose="020F0502020204030204" pitchFamily="34" charset="0"/>
              </a:rPr>
              <a:t>ESC </a:t>
            </a:r>
            <a:r>
              <a:rPr lang="ko-KR" altLang="en-US" sz="1600" dirty="0">
                <a:solidFill>
                  <a:srgbClr val="495057"/>
                </a:solidFill>
                <a:latin typeface="Source Code Pro" panose="020F0502020204030204" pitchFamily="34" charset="0"/>
              </a:rPr>
              <a:t>키를 누른다</a:t>
            </a:r>
          </a:p>
        </p:txBody>
      </p:sp>
      <p:sp>
        <p:nvSpPr>
          <p:cNvPr id="7" name="Google Shape;499;p117">
            <a:extLst>
              <a:ext uri="{FF2B5EF4-FFF2-40B4-BE49-F238E27FC236}">
                <a16:creationId xmlns:a16="http://schemas.microsoft.com/office/drawing/2014/main" id="{EE97AD4D-54FF-1F5C-E544-1098D860A213}"/>
              </a:ext>
            </a:extLst>
          </p:cNvPr>
          <p:cNvSpPr txBox="1"/>
          <p:nvPr/>
        </p:nvSpPr>
        <p:spPr>
          <a:xfrm>
            <a:off x="2436381" y="2871372"/>
            <a:ext cx="6410062" cy="2062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indent="-285750">
              <a:buSzPts val="1800"/>
              <a:buFontTx/>
              <a:buChar char="-"/>
            </a:pPr>
            <a:r>
              <a:rPr lang="ko-KR" altLang="en-US" sz="1600" dirty="0">
                <a:solidFill>
                  <a:srgbClr val="495057"/>
                </a:solidFill>
                <a:latin typeface="Source Code Pro" panose="020F0502020204030204" pitchFamily="34" charset="0"/>
              </a:rPr>
              <a:t>입력모드 명령어 </a:t>
            </a:r>
            <a:r>
              <a:rPr lang="en-US" altLang="ko-KR" sz="1600" dirty="0">
                <a:solidFill>
                  <a:srgbClr val="495057"/>
                </a:solidFill>
                <a:latin typeface="Source Code Pro" panose="020F0502020204030204" pitchFamily="34" charset="0"/>
              </a:rPr>
              <a:t>:</a:t>
            </a:r>
            <a:r>
              <a:rPr lang="ko-KR" altLang="en-US" sz="1600" dirty="0">
                <a:solidFill>
                  <a:srgbClr val="495057"/>
                </a:solidFill>
                <a:latin typeface="Source Code Pro" panose="020F0502020204030204" pitchFamily="34" charset="0"/>
              </a:rPr>
              <a:t> </a:t>
            </a:r>
            <a:br>
              <a:rPr lang="en-US" altLang="ko-KR" sz="1600" dirty="0">
                <a:solidFill>
                  <a:srgbClr val="495057"/>
                </a:solidFill>
                <a:latin typeface="Source Code Pro" panose="020F0502020204030204" pitchFamily="34" charset="0"/>
              </a:rPr>
            </a:br>
            <a:r>
              <a:rPr lang="ko-KR" altLang="en-US" sz="1600" dirty="0">
                <a:solidFill>
                  <a:srgbClr val="495057"/>
                </a:solidFill>
                <a:latin typeface="Source Code Pro" panose="020F0502020204030204" pitchFamily="34" charset="0"/>
              </a:rPr>
              <a:t>  </a:t>
            </a:r>
            <a:r>
              <a:rPr lang="en-US" altLang="ko-KR" sz="1600" dirty="0">
                <a:solidFill>
                  <a:srgbClr val="495057"/>
                </a:solidFill>
                <a:latin typeface="Source Code Pro" panose="020F0502020204030204" pitchFamily="34" charset="0"/>
              </a:rPr>
              <a:t>a : </a:t>
            </a:r>
            <a:r>
              <a:rPr lang="ko-KR" altLang="en-US" sz="1600" dirty="0">
                <a:solidFill>
                  <a:srgbClr val="495057"/>
                </a:solidFill>
                <a:latin typeface="Source Code Pro" panose="020F0502020204030204" pitchFamily="34" charset="0"/>
              </a:rPr>
              <a:t>글자 입력</a:t>
            </a:r>
            <a:endParaRPr lang="en-US" altLang="ko-KR" sz="1600" dirty="0">
              <a:solidFill>
                <a:srgbClr val="495057"/>
              </a:solidFill>
              <a:latin typeface="Source Code Pro" panose="020F0502020204030204" pitchFamily="34" charset="0"/>
            </a:endParaRPr>
          </a:p>
          <a:p>
            <a:pPr>
              <a:buSzPts val="1800"/>
            </a:pPr>
            <a:r>
              <a:rPr lang="ko-KR" altLang="en-US" sz="1600" dirty="0">
                <a:solidFill>
                  <a:srgbClr val="495057"/>
                </a:solidFill>
                <a:latin typeface="Source Code Pro" panose="020F0502020204030204" pitchFamily="34" charset="0"/>
              </a:rPr>
              <a:t>    </a:t>
            </a:r>
            <a:r>
              <a:rPr lang="en-US" altLang="ko-KR" sz="1600" dirty="0" err="1">
                <a:solidFill>
                  <a:srgbClr val="495057"/>
                </a:solidFill>
                <a:latin typeface="Source Code Pro" panose="020F0502020204030204" pitchFamily="34" charset="0"/>
              </a:rPr>
              <a:t>i</a:t>
            </a:r>
            <a:r>
              <a:rPr lang="en-US" altLang="ko-KR" sz="1600" dirty="0">
                <a:solidFill>
                  <a:srgbClr val="495057"/>
                </a:solidFill>
                <a:latin typeface="Source Code Pro" panose="020F0502020204030204" pitchFamily="34" charset="0"/>
              </a:rPr>
              <a:t> : </a:t>
            </a:r>
            <a:r>
              <a:rPr lang="ko-KR" altLang="en-US" sz="1600" dirty="0">
                <a:solidFill>
                  <a:srgbClr val="495057"/>
                </a:solidFill>
                <a:latin typeface="Source Code Pro" panose="020F0502020204030204" pitchFamily="34" charset="0"/>
              </a:rPr>
              <a:t>글자 입력</a:t>
            </a:r>
            <a:br>
              <a:rPr lang="en-US" altLang="ko-KR" sz="1600" dirty="0">
                <a:solidFill>
                  <a:srgbClr val="495057"/>
                </a:solidFill>
                <a:latin typeface="Source Code Pro" panose="020F0502020204030204" pitchFamily="34" charset="0"/>
              </a:rPr>
            </a:br>
            <a:r>
              <a:rPr lang="ko-KR" altLang="en-US" sz="1600" dirty="0">
                <a:solidFill>
                  <a:srgbClr val="495057"/>
                </a:solidFill>
                <a:latin typeface="Source Code Pro" panose="020F0502020204030204" pitchFamily="34" charset="0"/>
              </a:rPr>
              <a:t>    </a:t>
            </a:r>
            <a:r>
              <a:rPr lang="en-US" altLang="ko-KR" sz="1600" dirty="0">
                <a:solidFill>
                  <a:srgbClr val="495057"/>
                </a:solidFill>
                <a:latin typeface="Source Code Pro" panose="020F0502020204030204" pitchFamily="34" charset="0"/>
              </a:rPr>
              <a:t>x : </a:t>
            </a:r>
            <a:r>
              <a:rPr lang="ko-KR" altLang="en-US" sz="1600" dirty="0">
                <a:solidFill>
                  <a:srgbClr val="495057"/>
                </a:solidFill>
                <a:latin typeface="Source Code Pro" panose="020F0502020204030204" pitchFamily="34" charset="0"/>
              </a:rPr>
              <a:t>글자 삭제</a:t>
            </a:r>
            <a:br>
              <a:rPr lang="en-US" altLang="ko-KR" sz="1600" dirty="0">
                <a:solidFill>
                  <a:srgbClr val="495057"/>
                </a:solidFill>
                <a:latin typeface="Source Code Pro" panose="020F0502020204030204" pitchFamily="34" charset="0"/>
              </a:rPr>
            </a:br>
            <a:r>
              <a:rPr lang="ko-KR" altLang="en-US" sz="1600" dirty="0">
                <a:solidFill>
                  <a:srgbClr val="495057"/>
                </a:solidFill>
                <a:latin typeface="Source Code Pro" panose="020F0502020204030204" pitchFamily="34" charset="0"/>
              </a:rPr>
              <a:t>    </a:t>
            </a:r>
            <a:r>
              <a:rPr lang="en-US" altLang="ko-KR" sz="1600" dirty="0" err="1">
                <a:solidFill>
                  <a:srgbClr val="495057"/>
                </a:solidFill>
                <a:latin typeface="Source Code Pro" panose="020F0502020204030204" pitchFamily="34" charset="0"/>
              </a:rPr>
              <a:t>dw</a:t>
            </a:r>
            <a:r>
              <a:rPr lang="en-US" altLang="ko-KR" sz="1600" dirty="0">
                <a:solidFill>
                  <a:srgbClr val="495057"/>
                </a:solidFill>
                <a:latin typeface="Source Code Pro" panose="020F0502020204030204" pitchFamily="34" charset="0"/>
              </a:rPr>
              <a:t> : </a:t>
            </a:r>
            <a:r>
              <a:rPr lang="ko-KR" altLang="en-US" sz="1600" dirty="0">
                <a:solidFill>
                  <a:srgbClr val="495057"/>
                </a:solidFill>
                <a:latin typeface="Source Code Pro" panose="020F0502020204030204" pitchFamily="34" charset="0"/>
              </a:rPr>
              <a:t>단어 삭제</a:t>
            </a:r>
            <a:br>
              <a:rPr lang="en-US" altLang="ko-KR" sz="1600" dirty="0">
                <a:solidFill>
                  <a:srgbClr val="495057"/>
                </a:solidFill>
                <a:latin typeface="Source Code Pro" panose="020F0502020204030204" pitchFamily="34" charset="0"/>
              </a:rPr>
            </a:br>
            <a:r>
              <a:rPr lang="ko-KR" altLang="en-US" sz="1600" dirty="0">
                <a:solidFill>
                  <a:srgbClr val="495057"/>
                </a:solidFill>
                <a:latin typeface="Source Code Pro" panose="020F0502020204030204" pitchFamily="34" charset="0"/>
              </a:rPr>
              <a:t>    </a:t>
            </a:r>
            <a:r>
              <a:rPr lang="en-US" altLang="ko-KR" sz="1600" dirty="0">
                <a:solidFill>
                  <a:srgbClr val="495057"/>
                </a:solidFill>
                <a:latin typeface="Source Code Pro" panose="020F0502020204030204" pitchFamily="34" charset="0"/>
              </a:rPr>
              <a:t>dd : </a:t>
            </a:r>
            <a:r>
              <a:rPr lang="ko-KR" altLang="en-US" sz="1600" dirty="0">
                <a:solidFill>
                  <a:srgbClr val="495057"/>
                </a:solidFill>
                <a:latin typeface="Source Code Pro" panose="020F0502020204030204" pitchFamily="34" charset="0"/>
              </a:rPr>
              <a:t>줄 삭제</a:t>
            </a:r>
            <a:br>
              <a:rPr lang="en-US" altLang="ko-KR" sz="1600" dirty="0">
                <a:solidFill>
                  <a:srgbClr val="495057"/>
                </a:solidFill>
                <a:latin typeface="Source Code Pro" panose="020F0502020204030204" pitchFamily="34" charset="0"/>
              </a:rPr>
            </a:br>
            <a:r>
              <a:rPr lang="ko-KR" altLang="en-US" sz="1600" dirty="0">
                <a:solidFill>
                  <a:srgbClr val="495057"/>
                </a:solidFill>
                <a:latin typeface="Source Code Pro" panose="020F0502020204030204" pitchFamily="34" charset="0"/>
              </a:rPr>
              <a:t>    </a:t>
            </a:r>
            <a:r>
              <a:rPr lang="en-US" altLang="ko-KR" sz="1600" dirty="0" err="1">
                <a:solidFill>
                  <a:srgbClr val="495057"/>
                </a:solidFill>
                <a:latin typeface="Source Code Pro" panose="020F0502020204030204" pitchFamily="34" charset="0"/>
              </a:rPr>
              <a:t>yw</a:t>
            </a:r>
            <a:r>
              <a:rPr lang="en-US" altLang="ko-KR" sz="1600" dirty="0">
                <a:solidFill>
                  <a:srgbClr val="495057"/>
                </a:solidFill>
                <a:latin typeface="Source Code Pro" panose="020F0502020204030204" pitchFamily="34" charset="0"/>
              </a:rPr>
              <a:t> : </a:t>
            </a:r>
            <a:r>
              <a:rPr lang="ko-KR" altLang="en-US" sz="1600" dirty="0">
                <a:solidFill>
                  <a:srgbClr val="495057"/>
                </a:solidFill>
                <a:latin typeface="Source Code Pro" panose="020F0502020204030204" pitchFamily="34" charset="0"/>
              </a:rPr>
              <a:t>글자 복사</a:t>
            </a:r>
            <a:br>
              <a:rPr lang="en-US" altLang="ko-KR" sz="1600" dirty="0">
                <a:solidFill>
                  <a:srgbClr val="495057"/>
                </a:solidFill>
                <a:latin typeface="Source Code Pro" panose="020F0502020204030204" pitchFamily="34" charset="0"/>
              </a:rPr>
            </a:br>
            <a:r>
              <a:rPr lang="ko-KR" altLang="en-US" sz="1600" dirty="0">
                <a:solidFill>
                  <a:srgbClr val="495057"/>
                </a:solidFill>
                <a:latin typeface="Source Code Pro" panose="020F0502020204030204" pitchFamily="34" charset="0"/>
              </a:rPr>
              <a:t>    </a:t>
            </a:r>
            <a:r>
              <a:rPr lang="en-US" altLang="ko-KR" sz="1600" dirty="0" err="1">
                <a:solidFill>
                  <a:srgbClr val="495057"/>
                </a:solidFill>
                <a:latin typeface="Source Code Pro" panose="020F0502020204030204" pitchFamily="34" charset="0"/>
              </a:rPr>
              <a:t>yy</a:t>
            </a:r>
            <a:r>
              <a:rPr lang="en-US" altLang="ko-KR" sz="1600" dirty="0">
                <a:solidFill>
                  <a:srgbClr val="495057"/>
                </a:solidFill>
                <a:latin typeface="Source Code Pro" panose="020F0502020204030204" pitchFamily="34" charset="0"/>
              </a:rPr>
              <a:t> : </a:t>
            </a:r>
            <a:r>
              <a:rPr lang="ko-KR" altLang="en-US" sz="1600" dirty="0">
                <a:solidFill>
                  <a:srgbClr val="495057"/>
                </a:solidFill>
                <a:latin typeface="Source Code Pro" panose="020F0502020204030204" pitchFamily="34" charset="0"/>
              </a:rPr>
              <a:t>글 복사</a:t>
            </a:r>
            <a:endParaRPr lang="en-US" altLang="ko-KR" sz="1600" dirty="0">
              <a:solidFill>
                <a:srgbClr val="495057"/>
              </a:solidFill>
              <a:latin typeface="Source Code Pro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30420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1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기본 조작 명령어</a:t>
            </a:r>
            <a:endParaRPr dirty="0"/>
          </a:p>
        </p:txBody>
      </p:sp>
      <p:sp>
        <p:nvSpPr>
          <p:cNvPr id="7" name="Google Shape;499;p117">
            <a:extLst>
              <a:ext uri="{FF2B5EF4-FFF2-40B4-BE49-F238E27FC236}">
                <a16:creationId xmlns:a16="http://schemas.microsoft.com/office/drawing/2014/main" id="{EE97AD4D-54FF-1F5C-E544-1098D860A213}"/>
              </a:ext>
            </a:extLst>
          </p:cNvPr>
          <p:cNvSpPr txBox="1"/>
          <p:nvPr/>
        </p:nvSpPr>
        <p:spPr>
          <a:xfrm>
            <a:off x="2290266" y="279001"/>
            <a:ext cx="6410062" cy="4524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indent="-285750">
              <a:buSzPts val="1800"/>
              <a:buFontTx/>
              <a:buChar char="-"/>
            </a:pPr>
            <a:r>
              <a:rPr lang="ko-KR" altLang="en-US" sz="1600" dirty="0">
                <a:solidFill>
                  <a:srgbClr val="495057"/>
                </a:solidFill>
                <a:latin typeface="Source Code Pro" panose="020F0502020204030204" pitchFamily="34" charset="0"/>
              </a:rPr>
              <a:t>입력모드 명령어 </a:t>
            </a:r>
            <a:r>
              <a:rPr lang="en-US" altLang="ko-KR" sz="1600" dirty="0">
                <a:solidFill>
                  <a:srgbClr val="495057"/>
                </a:solidFill>
                <a:latin typeface="Source Code Pro" panose="020F0502020204030204" pitchFamily="34" charset="0"/>
              </a:rPr>
              <a:t>:</a:t>
            </a:r>
            <a:r>
              <a:rPr lang="ko-KR" altLang="en-US" sz="1600" dirty="0">
                <a:solidFill>
                  <a:srgbClr val="495057"/>
                </a:solidFill>
                <a:latin typeface="Source Code Pro" panose="020F0502020204030204" pitchFamily="34" charset="0"/>
              </a:rPr>
              <a:t> </a:t>
            </a:r>
            <a:br>
              <a:rPr lang="en-US" altLang="ko-KR" sz="1600" dirty="0">
                <a:solidFill>
                  <a:srgbClr val="495057"/>
                </a:solidFill>
                <a:latin typeface="Source Code Pro" panose="020F0502020204030204" pitchFamily="34" charset="0"/>
              </a:rPr>
            </a:br>
            <a:r>
              <a:rPr lang="ko-KR" altLang="en-US" sz="1600" dirty="0">
                <a:solidFill>
                  <a:srgbClr val="495057"/>
                </a:solidFill>
                <a:latin typeface="Source Code Pro" panose="020F0502020204030204" pitchFamily="34" charset="0"/>
              </a:rPr>
              <a:t>  </a:t>
            </a:r>
            <a:r>
              <a:rPr lang="en-US" altLang="ko-KR" sz="1600" dirty="0">
                <a:solidFill>
                  <a:srgbClr val="495057"/>
                </a:solidFill>
                <a:latin typeface="Source Code Pro" panose="020F0502020204030204" pitchFamily="34" charset="0"/>
              </a:rPr>
              <a:t>a : </a:t>
            </a:r>
            <a:r>
              <a:rPr lang="ko-KR" altLang="en-US" sz="1600" dirty="0">
                <a:solidFill>
                  <a:srgbClr val="495057"/>
                </a:solidFill>
                <a:latin typeface="Source Code Pro" panose="020F0502020204030204" pitchFamily="34" charset="0"/>
              </a:rPr>
              <a:t>글자 입력</a:t>
            </a:r>
            <a:endParaRPr lang="en-US" altLang="ko-KR" sz="1600" dirty="0">
              <a:solidFill>
                <a:srgbClr val="495057"/>
              </a:solidFill>
              <a:latin typeface="Source Code Pro" panose="020F0502020204030204" pitchFamily="34" charset="0"/>
            </a:endParaRPr>
          </a:p>
          <a:p>
            <a:pPr>
              <a:buSzPts val="1800"/>
            </a:pPr>
            <a:r>
              <a:rPr lang="ko-KR" altLang="en-US" sz="1600" dirty="0">
                <a:solidFill>
                  <a:srgbClr val="495057"/>
                </a:solidFill>
                <a:latin typeface="Source Code Pro" panose="020F0502020204030204" pitchFamily="34" charset="0"/>
              </a:rPr>
              <a:t>    </a:t>
            </a:r>
            <a:r>
              <a:rPr lang="en-US" altLang="ko-KR" sz="1600" dirty="0" err="1">
                <a:solidFill>
                  <a:srgbClr val="495057"/>
                </a:solidFill>
                <a:latin typeface="Source Code Pro" panose="020F0502020204030204" pitchFamily="34" charset="0"/>
              </a:rPr>
              <a:t>i</a:t>
            </a:r>
            <a:r>
              <a:rPr lang="en-US" altLang="ko-KR" sz="1600" dirty="0">
                <a:solidFill>
                  <a:srgbClr val="495057"/>
                </a:solidFill>
                <a:latin typeface="Source Code Pro" panose="020F0502020204030204" pitchFamily="34" charset="0"/>
              </a:rPr>
              <a:t> : </a:t>
            </a:r>
            <a:r>
              <a:rPr lang="ko-KR" altLang="en-US" sz="1600" dirty="0">
                <a:solidFill>
                  <a:srgbClr val="495057"/>
                </a:solidFill>
                <a:latin typeface="Source Code Pro" panose="020F0502020204030204" pitchFamily="34" charset="0"/>
              </a:rPr>
              <a:t>글자 입력</a:t>
            </a:r>
            <a:br>
              <a:rPr lang="en-US" altLang="ko-KR" sz="1600" dirty="0">
                <a:solidFill>
                  <a:srgbClr val="495057"/>
                </a:solidFill>
                <a:latin typeface="Source Code Pro" panose="020F0502020204030204" pitchFamily="34" charset="0"/>
              </a:rPr>
            </a:br>
            <a:r>
              <a:rPr lang="ko-KR" altLang="en-US" sz="1600" dirty="0">
                <a:solidFill>
                  <a:srgbClr val="495057"/>
                </a:solidFill>
                <a:latin typeface="Source Code Pro" panose="020F0502020204030204" pitchFamily="34" charset="0"/>
              </a:rPr>
              <a:t>    </a:t>
            </a:r>
            <a:r>
              <a:rPr lang="en-US" altLang="ko-KR" sz="1600" dirty="0">
                <a:solidFill>
                  <a:srgbClr val="495057"/>
                </a:solidFill>
                <a:latin typeface="Source Code Pro" panose="020F0502020204030204" pitchFamily="34" charset="0"/>
              </a:rPr>
              <a:t>x : </a:t>
            </a:r>
            <a:r>
              <a:rPr lang="ko-KR" altLang="en-US" sz="1600" dirty="0">
                <a:solidFill>
                  <a:srgbClr val="495057"/>
                </a:solidFill>
                <a:latin typeface="Source Code Pro" panose="020F0502020204030204" pitchFamily="34" charset="0"/>
              </a:rPr>
              <a:t>글자 삭제</a:t>
            </a:r>
            <a:br>
              <a:rPr lang="en-US" altLang="ko-KR" sz="1600" dirty="0">
                <a:solidFill>
                  <a:srgbClr val="495057"/>
                </a:solidFill>
                <a:latin typeface="Source Code Pro" panose="020F0502020204030204" pitchFamily="34" charset="0"/>
              </a:rPr>
            </a:br>
            <a:r>
              <a:rPr lang="ko-KR" altLang="en-US" sz="1600" dirty="0">
                <a:solidFill>
                  <a:srgbClr val="495057"/>
                </a:solidFill>
                <a:latin typeface="Source Code Pro" panose="020F0502020204030204" pitchFamily="34" charset="0"/>
              </a:rPr>
              <a:t>    </a:t>
            </a:r>
            <a:r>
              <a:rPr lang="en-US" altLang="ko-KR" sz="1600" dirty="0" err="1">
                <a:solidFill>
                  <a:srgbClr val="495057"/>
                </a:solidFill>
                <a:latin typeface="Source Code Pro" panose="020F0502020204030204" pitchFamily="34" charset="0"/>
              </a:rPr>
              <a:t>dw</a:t>
            </a:r>
            <a:r>
              <a:rPr lang="en-US" altLang="ko-KR" sz="1600" dirty="0">
                <a:solidFill>
                  <a:srgbClr val="495057"/>
                </a:solidFill>
                <a:latin typeface="Source Code Pro" panose="020F0502020204030204" pitchFamily="34" charset="0"/>
              </a:rPr>
              <a:t> : </a:t>
            </a:r>
            <a:r>
              <a:rPr lang="ko-KR" altLang="en-US" sz="1600" dirty="0">
                <a:solidFill>
                  <a:srgbClr val="495057"/>
                </a:solidFill>
                <a:latin typeface="Source Code Pro" panose="020F0502020204030204" pitchFamily="34" charset="0"/>
              </a:rPr>
              <a:t>단어 삭제</a:t>
            </a:r>
            <a:br>
              <a:rPr lang="en-US" altLang="ko-KR" sz="1600" dirty="0">
                <a:solidFill>
                  <a:srgbClr val="495057"/>
                </a:solidFill>
                <a:latin typeface="Source Code Pro" panose="020F0502020204030204" pitchFamily="34" charset="0"/>
              </a:rPr>
            </a:br>
            <a:r>
              <a:rPr lang="ko-KR" altLang="en-US" sz="1600" dirty="0">
                <a:solidFill>
                  <a:srgbClr val="495057"/>
                </a:solidFill>
                <a:latin typeface="Source Code Pro" panose="020F0502020204030204" pitchFamily="34" charset="0"/>
              </a:rPr>
              <a:t>    </a:t>
            </a:r>
            <a:r>
              <a:rPr lang="en-US" altLang="ko-KR" sz="1600" dirty="0">
                <a:solidFill>
                  <a:srgbClr val="495057"/>
                </a:solidFill>
                <a:latin typeface="Source Code Pro" panose="020F0502020204030204" pitchFamily="34" charset="0"/>
              </a:rPr>
              <a:t>dd : </a:t>
            </a:r>
            <a:r>
              <a:rPr lang="ko-KR" altLang="en-US" sz="1600" dirty="0">
                <a:solidFill>
                  <a:srgbClr val="495057"/>
                </a:solidFill>
                <a:latin typeface="Source Code Pro" panose="020F0502020204030204" pitchFamily="34" charset="0"/>
              </a:rPr>
              <a:t>줄 삭제</a:t>
            </a:r>
            <a:br>
              <a:rPr lang="en-US" altLang="ko-KR" sz="1600" dirty="0">
                <a:solidFill>
                  <a:srgbClr val="495057"/>
                </a:solidFill>
                <a:latin typeface="Source Code Pro" panose="020F0502020204030204" pitchFamily="34" charset="0"/>
              </a:rPr>
            </a:br>
            <a:r>
              <a:rPr lang="ko-KR" altLang="en-US" sz="1600" dirty="0">
                <a:solidFill>
                  <a:srgbClr val="495057"/>
                </a:solidFill>
                <a:latin typeface="Source Code Pro" panose="020F0502020204030204" pitchFamily="34" charset="0"/>
              </a:rPr>
              <a:t>    </a:t>
            </a:r>
            <a:r>
              <a:rPr lang="en-US" altLang="ko-KR" sz="1600" dirty="0" err="1">
                <a:solidFill>
                  <a:srgbClr val="495057"/>
                </a:solidFill>
                <a:latin typeface="Source Code Pro" panose="020F0502020204030204" pitchFamily="34" charset="0"/>
              </a:rPr>
              <a:t>yw</a:t>
            </a:r>
            <a:r>
              <a:rPr lang="en-US" altLang="ko-KR" sz="1600" dirty="0">
                <a:solidFill>
                  <a:srgbClr val="495057"/>
                </a:solidFill>
                <a:latin typeface="Source Code Pro" panose="020F0502020204030204" pitchFamily="34" charset="0"/>
              </a:rPr>
              <a:t> : </a:t>
            </a:r>
            <a:r>
              <a:rPr lang="ko-KR" altLang="en-US" sz="1600" dirty="0">
                <a:solidFill>
                  <a:srgbClr val="495057"/>
                </a:solidFill>
                <a:latin typeface="Source Code Pro" panose="020F0502020204030204" pitchFamily="34" charset="0"/>
              </a:rPr>
              <a:t>글자 복사</a:t>
            </a:r>
            <a:br>
              <a:rPr lang="en-US" altLang="ko-KR" sz="1600" dirty="0">
                <a:solidFill>
                  <a:srgbClr val="495057"/>
                </a:solidFill>
                <a:latin typeface="Source Code Pro" panose="020F0502020204030204" pitchFamily="34" charset="0"/>
              </a:rPr>
            </a:br>
            <a:r>
              <a:rPr lang="ko-KR" altLang="en-US" sz="1600" dirty="0">
                <a:solidFill>
                  <a:srgbClr val="495057"/>
                </a:solidFill>
                <a:latin typeface="Source Code Pro" panose="020F0502020204030204" pitchFamily="34" charset="0"/>
              </a:rPr>
              <a:t>    </a:t>
            </a:r>
            <a:r>
              <a:rPr lang="en-US" altLang="ko-KR" sz="1600" dirty="0" err="1">
                <a:solidFill>
                  <a:srgbClr val="495057"/>
                </a:solidFill>
                <a:latin typeface="Source Code Pro" panose="020F0502020204030204" pitchFamily="34" charset="0"/>
              </a:rPr>
              <a:t>yy</a:t>
            </a:r>
            <a:r>
              <a:rPr lang="en-US" altLang="ko-KR" sz="1600" dirty="0">
                <a:solidFill>
                  <a:srgbClr val="495057"/>
                </a:solidFill>
                <a:latin typeface="Source Code Pro" panose="020F0502020204030204" pitchFamily="34" charset="0"/>
              </a:rPr>
              <a:t> : </a:t>
            </a:r>
            <a:r>
              <a:rPr lang="ko-KR" altLang="en-US" sz="1600" dirty="0">
                <a:solidFill>
                  <a:srgbClr val="495057"/>
                </a:solidFill>
                <a:latin typeface="Source Code Pro" panose="020F0502020204030204" pitchFamily="34" charset="0"/>
              </a:rPr>
              <a:t>글 복사</a:t>
            </a:r>
            <a:endParaRPr lang="en-US" altLang="ko-KR" sz="1600" dirty="0">
              <a:solidFill>
                <a:srgbClr val="495057"/>
              </a:solidFill>
              <a:latin typeface="Source Code Pro" panose="020F0502020204030204" pitchFamily="34" charset="0"/>
            </a:endParaRPr>
          </a:p>
          <a:p>
            <a:pPr>
              <a:buSzPts val="1800"/>
            </a:pPr>
            <a:r>
              <a:rPr lang="ko-KR" altLang="en-US" sz="1600" dirty="0">
                <a:solidFill>
                  <a:srgbClr val="495057"/>
                </a:solidFill>
                <a:latin typeface="Source Code Pro" panose="020F0502020204030204" pitchFamily="34" charset="0"/>
              </a:rPr>
              <a:t>    </a:t>
            </a:r>
            <a:r>
              <a:rPr lang="en-US" altLang="ko-KR" sz="1600" dirty="0">
                <a:solidFill>
                  <a:srgbClr val="495057"/>
                </a:solidFill>
                <a:latin typeface="Source Code Pro" panose="020F0502020204030204" pitchFamily="34" charset="0"/>
              </a:rPr>
              <a:t>p  : </a:t>
            </a:r>
            <a:r>
              <a:rPr lang="ko-KR" altLang="en-US" sz="1600" dirty="0">
                <a:solidFill>
                  <a:srgbClr val="495057"/>
                </a:solidFill>
                <a:latin typeface="Source Code Pro" panose="020F0502020204030204" pitchFamily="34" charset="0"/>
              </a:rPr>
              <a:t>붙여넣기</a:t>
            </a:r>
            <a:endParaRPr lang="en-US" altLang="ko-KR" sz="1600" dirty="0">
              <a:solidFill>
                <a:srgbClr val="495057"/>
              </a:solidFill>
              <a:latin typeface="Source Code Pro" panose="020F0502020204030204" pitchFamily="34" charset="0"/>
            </a:endParaRPr>
          </a:p>
          <a:p>
            <a:pPr>
              <a:buSzPts val="1800"/>
            </a:pPr>
            <a:r>
              <a:rPr lang="ko-KR" altLang="en-US" sz="1600" dirty="0">
                <a:solidFill>
                  <a:srgbClr val="495057"/>
                </a:solidFill>
                <a:latin typeface="Source Code Pro" panose="020F0502020204030204" pitchFamily="34" charset="0"/>
              </a:rPr>
              <a:t>    </a:t>
            </a:r>
            <a:r>
              <a:rPr lang="en-US" altLang="ko-KR" sz="1600" dirty="0">
                <a:solidFill>
                  <a:srgbClr val="495057"/>
                </a:solidFill>
                <a:latin typeface="Source Code Pro" panose="020F0502020204030204" pitchFamily="34" charset="0"/>
              </a:rPr>
              <a:t>/</a:t>
            </a:r>
            <a:r>
              <a:rPr lang="ko-KR" altLang="en-US" sz="1600" dirty="0">
                <a:solidFill>
                  <a:srgbClr val="495057"/>
                </a:solidFill>
                <a:latin typeface="Source Code Pro" panose="020F0502020204030204" pitchFamily="34" charset="0"/>
              </a:rPr>
              <a:t>문자열 </a:t>
            </a:r>
            <a:r>
              <a:rPr lang="en-US" altLang="ko-KR" sz="1600" dirty="0">
                <a:solidFill>
                  <a:srgbClr val="495057"/>
                </a:solidFill>
                <a:latin typeface="Source Code Pro" panose="020F0502020204030204" pitchFamily="34" charset="0"/>
              </a:rPr>
              <a:t>:</a:t>
            </a:r>
            <a:r>
              <a:rPr lang="ko-KR" altLang="en-US" sz="1600" dirty="0">
                <a:solidFill>
                  <a:srgbClr val="495057"/>
                </a:solidFill>
                <a:latin typeface="Source Code Pro" panose="020F0502020204030204" pitchFamily="34" charset="0"/>
              </a:rPr>
              <a:t> 앞에서 문자열 찾기</a:t>
            </a:r>
            <a:endParaRPr lang="en-US" altLang="ko-KR" sz="1600" dirty="0">
              <a:solidFill>
                <a:srgbClr val="495057"/>
              </a:solidFill>
              <a:latin typeface="Source Code Pro" panose="020F0502020204030204" pitchFamily="34" charset="0"/>
            </a:endParaRPr>
          </a:p>
          <a:p>
            <a:pPr>
              <a:buSzPts val="1800"/>
            </a:pPr>
            <a:r>
              <a:rPr lang="ko-KR" altLang="en-US" sz="1600" dirty="0">
                <a:solidFill>
                  <a:srgbClr val="495057"/>
                </a:solidFill>
                <a:latin typeface="Source Code Pro" panose="020F0502020204030204" pitchFamily="34" charset="0"/>
              </a:rPr>
              <a:t>    </a:t>
            </a:r>
            <a:r>
              <a:rPr lang="en-US" altLang="ko-KR" sz="1600" dirty="0">
                <a:solidFill>
                  <a:srgbClr val="495057"/>
                </a:solidFill>
                <a:latin typeface="Source Code Pro" panose="020F0502020204030204" pitchFamily="34" charset="0"/>
              </a:rPr>
              <a:t>?</a:t>
            </a:r>
            <a:r>
              <a:rPr lang="ko-KR" altLang="en-US" sz="1600" dirty="0">
                <a:solidFill>
                  <a:srgbClr val="495057"/>
                </a:solidFill>
                <a:latin typeface="Source Code Pro" panose="020F0502020204030204" pitchFamily="34" charset="0"/>
              </a:rPr>
              <a:t>문자열 </a:t>
            </a:r>
            <a:r>
              <a:rPr lang="en-US" altLang="ko-KR" sz="1600" dirty="0">
                <a:solidFill>
                  <a:srgbClr val="495057"/>
                </a:solidFill>
                <a:latin typeface="Source Code Pro" panose="020F0502020204030204" pitchFamily="34" charset="0"/>
              </a:rPr>
              <a:t>:</a:t>
            </a:r>
            <a:r>
              <a:rPr lang="ko-KR" altLang="en-US" sz="1600" dirty="0">
                <a:solidFill>
                  <a:srgbClr val="495057"/>
                </a:solidFill>
                <a:latin typeface="Source Code Pro" panose="020F0502020204030204" pitchFamily="34" charset="0"/>
              </a:rPr>
              <a:t> 뒤에서 문자열 찾기</a:t>
            </a:r>
            <a:endParaRPr lang="en-US" altLang="ko-KR" sz="1600" dirty="0">
              <a:solidFill>
                <a:srgbClr val="495057"/>
              </a:solidFill>
              <a:latin typeface="Source Code Pro" panose="020F0502020204030204" pitchFamily="34" charset="0"/>
            </a:endParaRPr>
          </a:p>
          <a:p>
            <a:pPr>
              <a:buSzPts val="1800"/>
            </a:pPr>
            <a:r>
              <a:rPr lang="ko-KR" altLang="en-US" sz="1600" dirty="0">
                <a:solidFill>
                  <a:srgbClr val="495057"/>
                </a:solidFill>
                <a:latin typeface="Source Code Pro" panose="020F0502020204030204" pitchFamily="34" charset="0"/>
              </a:rPr>
              <a:t>    </a:t>
            </a:r>
            <a:r>
              <a:rPr lang="en-US" altLang="ko-KR" sz="1600" dirty="0">
                <a:solidFill>
                  <a:srgbClr val="495057"/>
                </a:solidFill>
                <a:latin typeface="Source Code Pro" panose="020F0502020204030204" pitchFamily="34" charset="0"/>
              </a:rPr>
              <a:t>n : (next) </a:t>
            </a:r>
            <a:r>
              <a:rPr lang="ko-KR" altLang="en-US" sz="1600" dirty="0">
                <a:solidFill>
                  <a:srgbClr val="495057"/>
                </a:solidFill>
                <a:latin typeface="Source Code Pro" panose="020F0502020204030204" pitchFamily="34" charset="0"/>
              </a:rPr>
              <a:t>뒤로 검색</a:t>
            </a:r>
            <a:endParaRPr lang="en-US" altLang="ko-KR" sz="1600" dirty="0">
              <a:solidFill>
                <a:srgbClr val="495057"/>
              </a:solidFill>
              <a:latin typeface="Source Code Pro" panose="020F0502020204030204" pitchFamily="34" charset="0"/>
            </a:endParaRPr>
          </a:p>
          <a:p>
            <a:pPr>
              <a:buSzPts val="1800"/>
            </a:pPr>
            <a:r>
              <a:rPr lang="ko-KR" altLang="en-US" sz="1600" dirty="0">
                <a:solidFill>
                  <a:srgbClr val="495057"/>
                </a:solidFill>
                <a:latin typeface="Source Code Pro" panose="020F0502020204030204" pitchFamily="34" charset="0"/>
              </a:rPr>
              <a:t>    </a:t>
            </a:r>
            <a:r>
              <a:rPr lang="en-US" altLang="ko-KR" sz="1600" dirty="0">
                <a:solidFill>
                  <a:srgbClr val="495057"/>
                </a:solidFill>
                <a:latin typeface="Source Code Pro" panose="020F0502020204030204" pitchFamily="34" charset="0"/>
              </a:rPr>
              <a:t>N : </a:t>
            </a:r>
            <a:r>
              <a:rPr lang="ko-KR" altLang="en-US" sz="1600" dirty="0">
                <a:solidFill>
                  <a:srgbClr val="495057"/>
                </a:solidFill>
                <a:latin typeface="Source Code Pro" panose="020F0502020204030204" pitchFamily="34" charset="0"/>
              </a:rPr>
              <a:t>앞으로 검색</a:t>
            </a:r>
            <a:endParaRPr lang="en-US" altLang="ko-KR" sz="1600" dirty="0">
              <a:solidFill>
                <a:srgbClr val="495057"/>
              </a:solidFill>
              <a:latin typeface="Source Code Pro" panose="020F0502020204030204" pitchFamily="34" charset="0"/>
            </a:endParaRPr>
          </a:p>
          <a:p>
            <a:pPr>
              <a:buSzPts val="1800"/>
            </a:pPr>
            <a:r>
              <a:rPr lang="ko-KR" altLang="en-US" sz="1600" dirty="0">
                <a:solidFill>
                  <a:srgbClr val="495057"/>
                </a:solidFill>
                <a:latin typeface="Source Code Pro" panose="020F0502020204030204" pitchFamily="34" charset="0"/>
              </a:rPr>
              <a:t>    </a:t>
            </a:r>
            <a:r>
              <a:rPr lang="en-US" altLang="ko-KR" sz="1600" dirty="0">
                <a:solidFill>
                  <a:srgbClr val="495057"/>
                </a:solidFill>
                <a:latin typeface="Source Code Pro" panose="020F0502020204030204" pitchFamily="34" charset="0"/>
              </a:rPr>
              <a:t>u : (undo) </a:t>
            </a:r>
            <a:r>
              <a:rPr lang="ko-KR" altLang="en-US" sz="1600" dirty="0">
                <a:solidFill>
                  <a:srgbClr val="495057"/>
                </a:solidFill>
                <a:latin typeface="Source Code Pro" panose="020F0502020204030204" pitchFamily="34" charset="0"/>
              </a:rPr>
              <a:t>되돌리기</a:t>
            </a:r>
            <a:br>
              <a:rPr lang="en-US" altLang="ko-KR" sz="1600" dirty="0">
                <a:solidFill>
                  <a:srgbClr val="495057"/>
                </a:solidFill>
                <a:latin typeface="Source Code Pro" panose="020F0502020204030204" pitchFamily="34" charset="0"/>
              </a:rPr>
            </a:br>
            <a:r>
              <a:rPr lang="ko-KR" altLang="en-US" sz="1600" dirty="0">
                <a:solidFill>
                  <a:srgbClr val="495057"/>
                </a:solidFill>
                <a:latin typeface="Source Code Pro" panose="020F0502020204030204" pitchFamily="34" charset="0"/>
              </a:rPr>
              <a:t>    </a:t>
            </a:r>
            <a:r>
              <a:rPr lang="en-US" altLang="ko-KR" sz="1600" dirty="0">
                <a:solidFill>
                  <a:srgbClr val="495057"/>
                </a:solidFill>
                <a:latin typeface="Source Code Pro" panose="020F0502020204030204" pitchFamily="34" charset="0"/>
              </a:rPr>
              <a:t>ctrl + r : (redo) </a:t>
            </a:r>
            <a:r>
              <a:rPr lang="ko-KR" altLang="en-US" sz="1600" dirty="0">
                <a:solidFill>
                  <a:srgbClr val="495057"/>
                </a:solidFill>
                <a:latin typeface="Source Code Pro" panose="020F0502020204030204" pitchFamily="34" charset="0"/>
              </a:rPr>
              <a:t>재실행</a:t>
            </a:r>
            <a:endParaRPr lang="en-US" altLang="ko-KR" sz="1600" dirty="0">
              <a:solidFill>
                <a:srgbClr val="495057"/>
              </a:solidFill>
              <a:latin typeface="Source Code Pro" panose="020F0502020204030204" pitchFamily="34" charset="0"/>
            </a:endParaRPr>
          </a:p>
          <a:p>
            <a:pPr>
              <a:buSzPts val="1800"/>
            </a:pPr>
            <a:r>
              <a:rPr lang="ko-KR" altLang="en-US" sz="1600" dirty="0">
                <a:solidFill>
                  <a:srgbClr val="495057"/>
                </a:solidFill>
                <a:latin typeface="Source Code Pro" panose="020F0502020204030204" pitchFamily="34" charset="0"/>
              </a:rPr>
              <a:t>    </a:t>
            </a:r>
            <a:r>
              <a:rPr lang="en-US" altLang="ko-KR" sz="1600" dirty="0">
                <a:solidFill>
                  <a:srgbClr val="495057"/>
                </a:solidFill>
                <a:latin typeface="Source Code Pro" panose="020F0502020204030204" pitchFamily="34" charset="0"/>
              </a:rPr>
              <a:t>w : </a:t>
            </a:r>
            <a:r>
              <a:rPr lang="ko-KR" altLang="en-US" sz="1600" dirty="0">
                <a:solidFill>
                  <a:srgbClr val="495057"/>
                </a:solidFill>
                <a:latin typeface="Source Code Pro" panose="020F0502020204030204" pitchFamily="34" charset="0"/>
              </a:rPr>
              <a:t>다음 단어로 이동</a:t>
            </a:r>
            <a:br>
              <a:rPr lang="en-US" altLang="ko-KR" sz="1600" dirty="0">
                <a:solidFill>
                  <a:srgbClr val="495057"/>
                </a:solidFill>
                <a:latin typeface="Source Code Pro" panose="020F0502020204030204" pitchFamily="34" charset="0"/>
              </a:rPr>
            </a:br>
            <a:r>
              <a:rPr lang="ko-KR" altLang="en-US" sz="1600" dirty="0">
                <a:solidFill>
                  <a:srgbClr val="495057"/>
                </a:solidFill>
                <a:latin typeface="Source Code Pro" panose="020F0502020204030204" pitchFamily="34" charset="0"/>
              </a:rPr>
              <a:t>    </a:t>
            </a:r>
            <a:r>
              <a:rPr lang="en-US" altLang="ko-KR" sz="1600" dirty="0">
                <a:solidFill>
                  <a:srgbClr val="495057"/>
                </a:solidFill>
                <a:latin typeface="Source Code Pro" panose="020F0502020204030204" pitchFamily="34" charset="0"/>
              </a:rPr>
              <a:t>b : </a:t>
            </a:r>
            <a:r>
              <a:rPr lang="ko-KR" altLang="en-US" sz="1600" dirty="0">
                <a:solidFill>
                  <a:srgbClr val="495057"/>
                </a:solidFill>
                <a:latin typeface="Source Code Pro" panose="020F0502020204030204" pitchFamily="34" charset="0"/>
              </a:rPr>
              <a:t>이전 단어로 이동</a:t>
            </a:r>
            <a:br>
              <a:rPr lang="en-US" altLang="ko-KR" sz="1600" dirty="0">
                <a:solidFill>
                  <a:srgbClr val="495057"/>
                </a:solidFill>
                <a:latin typeface="Source Code Pro" panose="020F0502020204030204" pitchFamily="34" charset="0"/>
              </a:rPr>
            </a:br>
            <a:r>
              <a:rPr lang="ko-KR" altLang="en-US" sz="1600" dirty="0">
                <a:solidFill>
                  <a:srgbClr val="495057"/>
                </a:solidFill>
                <a:latin typeface="Source Code Pro" panose="020F0502020204030204" pitchFamily="34" charset="0"/>
              </a:rPr>
              <a:t>    </a:t>
            </a:r>
            <a:r>
              <a:rPr lang="en-US" altLang="ko-KR" sz="1600" dirty="0">
                <a:solidFill>
                  <a:srgbClr val="495057"/>
                </a:solidFill>
                <a:latin typeface="Source Code Pro" panose="020F0502020204030204" pitchFamily="34" charset="0"/>
              </a:rPr>
              <a:t>G : </a:t>
            </a:r>
            <a:r>
              <a:rPr lang="ko-KR" altLang="en-US" sz="1600" dirty="0">
                <a:solidFill>
                  <a:srgbClr val="495057"/>
                </a:solidFill>
                <a:latin typeface="Source Code Pro" panose="020F0502020204030204" pitchFamily="34" charset="0"/>
              </a:rPr>
              <a:t>마지막 행으로 가기</a:t>
            </a:r>
            <a:endParaRPr lang="en-US" altLang="ko-KR" sz="1600" dirty="0">
              <a:solidFill>
                <a:srgbClr val="495057"/>
              </a:solidFill>
              <a:latin typeface="Source Code Pro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8972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1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기본 조작 명령어</a:t>
            </a:r>
            <a:endParaRPr dirty="0"/>
          </a:p>
        </p:txBody>
      </p:sp>
      <p:sp>
        <p:nvSpPr>
          <p:cNvPr id="7" name="Google Shape;499;p117">
            <a:extLst>
              <a:ext uri="{FF2B5EF4-FFF2-40B4-BE49-F238E27FC236}">
                <a16:creationId xmlns:a16="http://schemas.microsoft.com/office/drawing/2014/main" id="{EE97AD4D-54FF-1F5C-E544-1098D860A213}"/>
              </a:ext>
            </a:extLst>
          </p:cNvPr>
          <p:cNvSpPr txBox="1"/>
          <p:nvPr/>
        </p:nvSpPr>
        <p:spPr>
          <a:xfrm>
            <a:off x="2290266" y="279001"/>
            <a:ext cx="6410062" cy="25545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indent="-285750">
              <a:buSzPts val="1800"/>
              <a:buFontTx/>
              <a:buChar char="-"/>
            </a:pPr>
            <a:r>
              <a:rPr lang="ko-KR" altLang="en-US" sz="1600" dirty="0">
                <a:solidFill>
                  <a:srgbClr val="495057"/>
                </a:solidFill>
                <a:latin typeface="Source Code Pro" panose="020F0502020204030204" pitchFamily="34" charset="0"/>
              </a:rPr>
              <a:t>명령모드 명령어 </a:t>
            </a:r>
            <a:r>
              <a:rPr lang="en-US" altLang="ko-KR" sz="1600" dirty="0">
                <a:solidFill>
                  <a:srgbClr val="495057"/>
                </a:solidFill>
                <a:latin typeface="Source Code Pro" panose="020F0502020204030204" pitchFamily="34" charset="0"/>
              </a:rPr>
              <a:t>:</a:t>
            </a:r>
            <a:r>
              <a:rPr lang="ko-KR" altLang="en-US" sz="1600" dirty="0">
                <a:solidFill>
                  <a:srgbClr val="495057"/>
                </a:solidFill>
                <a:latin typeface="Source Code Pro" panose="020F0502020204030204" pitchFamily="34" charset="0"/>
              </a:rPr>
              <a:t> </a:t>
            </a:r>
            <a:br>
              <a:rPr lang="en-US" altLang="ko-KR" sz="1600" dirty="0">
                <a:solidFill>
                  <a:srgbClr val="495057"/>
                </a:solidFill>
                <a:latin typeface="Source Code Pro" panose="020F0502020204030204" pitchFamily="34" charset="0"/>
              </a:rPr>
            </a:br>
            <a:r>
              <a:rPr lang="ko-KR" altLang="en-US" sz="1600" dirty="0">
                <a:solidFill>
                  <a:srgbClr val="495057"/>
                </a:solidFill>
                <a:latin typeface="Source Code Pro" panose="020F0502020204030204" pitchFamily="34" charset="0"/>
              </a:rPr>
              <a:t> </a:t>
            </a:r>
            <a:r>
              <a:rPr lang="en-US" altLang="ko-KR" sz="1600" dirty="0">
                <a:solidFill>
                  <a:srgbClr val="495057"/>
                </a:solidFill>
                <a:latin typeface="Source Code Pro" panose="020F0502020204030204" pitchFamily="34" charset="0"/>
              </a:rPr>
              <a:t>:%s/</a:t>
            </a:r>
            <a:r>
              <a:rPr lang="ko-KR" altLang="en-US" sz="1600" dirty="0">
                <a:solidFill>
                  <a:srgbClr val="495057"/>
                </a:solidFill>
                <a:latin typeface="Source Code Pro" panose="020F0502020204030204" pitchFamily="34" charset="0"/>
              </a:rPr>
              <a:t>문자열</a:t>
            </a:r>
            <a:r>
              <a:rPr lang="en-US" altLang="ko-KR" sz="1600" dirty="0">
                <a:solidFill>
                  <a:srgbClr val="495057"/>
                </a:solidFill>
                <a:latin typeface="Source Code Pro" panose="020F0502020204030204" pitchFamily="34" charset="0"/>
              </a:rPr>
              <a:t>/</a:t>
            </a:r>
            <a:r>
              <a:rPr lang="ko-KR" altLang="en-US" sz="1600" dirty="0" err="1">
                <a:solidFill>
                  <a:srgbClr val="495057"/>
                </a:solidFill>
                <a:latin typeface="Source Code Pro" panose="020F0502020204030204" pitchFamily="34" charset="0"/>
              </a:rPr>
              <a:t>바꿀문자열</a:t>
            </a:r>
            <a:r>
              <a:rPr lang="en-US" altLang="ko-KR" sz="1600" dirty="0">
                <a:solidFill>
                  <a:srgbClr val="495057"/>
                </a:solidFill>
                <a:latin typeface="Source Code Pro" panose="020F0502020204030204" pitchFamily="34" charset="0"/>
              </a:rPr>
              <a:t>/</a:t>
            </a:r>
            <a:r>
              <a:rPr lang="en-US" altLang="ko-KR" sz="1600" dirty="0" err="1">
                <a:solidFill>
                  <a:srgbClr val="495057"/>
                </a:solidFill>
                <a:latin typeface="Source Code Pro" panose="020F0502020204030204" pitchFamily="34" charset="0"/>
              </a:rPr>
              <a:t>gc</a:t>
            </a:r>
            <a:r>
              <a:rPr lang="en-US" altLang="ko-KR" sz="1600" dirty="0">
                <a:solidFill>
                  <a:srgbClr val="495057"/>
                </a:solidFill>
                <a:latin typeface="Source Code Pro" panose="020F0502020204030204" pitchFamily="34" charset="0"/>
              </a:rPr>
              <a:t> –</a:t>
            </a:r>
            <a:r>
              <a:rPr lang="ko-KR" altLang="en-US" sz="1600" dirty="0">
                <a:solidFill>
                  <a:srgbClr val="495057"/>
                </a:solidFill>
                <a:latin typeface="Source Code Pro" panose="020F0502020204030204" pitchFamily="34" charset="0"/>
              </a:rPr>
              <a:t> 문자열을 찾아 바꾸기 </a:t>
            </a:r>
            <a:r>
              <a:rPr lang="en-US" altLang="ko-KR" sz="1600" dirty="0">
                <a:solidFill>
                  <a:srgbClr val="495057"/>
                </a:solidFill>
                <a:latin typeface="Source Code Pro" panose="020F0502020204030204" pitchFamily="34" charset="0"/>
              </a:rPr>
              <a:t>,</a:t>
            </a:r>
            <a:r>
              <a:rPr lang="ko-KR" altLang="en-US" sz="1600" dirty="0">
                <a:solidFill>
                  <a:srgbClr val="495057"/>
                </a:solidFill>
                <a:latin typeface="Source Code Pro" panose="020F0502020204030204" pitchFamily="34" charset="0"/>
              </a:rPr>
              <a:t>             </a:t>
            </a:r>
            <a:br>
              <a:rPr lang="en-US" altLang="ko-KR" sz="1600" dirty="0">
                <a:solidFill>
                  <a:srgbClr val="495057"/>
                </a:solidFill>
                <a:latin typeface="Source Code Pro" panose="020F0502020204030204" pitchFamily="34" charset="0"/>
              </a:rPr>
            </a:br>
            <a:r>
              <a:rPr lang="ko-KR" altLang="en-US" sz="1600" dirty="0">
                <a:solidFill>
                  <a:srgbClr val="495057"/>
                </a:solidFill>
                <a:latin typeface="Source Code Pro" panose="020F0502020204030204" pitchFamily="34" charset="0"/>
              </a:rPr>
              <a:t>                             바꾸기 전에 물어봄</a:t>
            </a:r>
            <a:br>
              <a:rPr lang="en-US" altLang="ko-KR" sz="1600" dirty="0">
                <a:solidFill>
                  <a:srgbClr val="495057"/>
                </a:solidFill>
                <a:latin typeface="Source Code Pro" panose="020F0502020204030204" pitchFamily="34" charset="0"/>
              </a:rPr>
            </a:br>
            <a:r>
              <a:rPr lang="ko-KR" altLang="en-US" sz="1600" dirty="0">
                <a:solidFill>
                  <a:srgbClr val="495057"/>
                </a:solidFill>
                <a:latin typeface="Source Code Pro" panose="020F0502020204030204" pitchFamily="34" charset="0"/>
              </a:rPr>
              <a:t> </a:t>
            </a:r>
            <a:r>
              <a:rPr lang="en-US" altLang="ko-KR" sz="1600" dirty="0">
                <a:solidFill>
                  <a:srgbClr val="495057"/>
                </a:solidFill>
                <a:latin typeface="Source Code Pro" panose="020F0502020204030204" pitchFamily="34" charset="0"/>
              </a:rPr>
              <a:t>:set number – </a:t>
            </a:r>
            <a:r>
              <a:rPr lang="ko-KR" altLang="en-US" sz="1600" dirty="0" err="1">
                <a:solidFill>
                  <a:srgbClr val="495057"/>
                </a:solidFill>
                <a:latin typeface="Source Code Pro" panose="020F0502020204030204" pitchFamily="34" charset="0"/>
              </a:rPr>
              <a:t>행번호</a:t>
            </a:r>
            <a:r>
              <a:rPr lang="ko-KR" altLang="en-US" sz="1600" dirty="0">
                <a:solidFill>
                  <a:srgbClr val="495057"/>
                </a:solidFill>
                <a:latin typeface="Source Code Pro" panose="020F0502020204030204" pitchFamily="34" charset="0"/>
              </a:rPr>
              <a:t> 출력</a:t>
            </a:r>
            <a:r>
              <a:rPr lang="en-US" altLang="ko-KR" sz="1600" dirty="0">
                <a:solidFill>
                  <a:srgbClr val="495057"/>
                </a:solidFill>
                <a:latin typeface="Source Code Pro" panose="020F0502020204030204" pitchFamily="34" charset="0"/>
              </a:rPr>
              <a:t>(set nu)</a:t>
            </a:r>
            <a:br>
              <a:rPr lang="en-US" altLang="ko-KR" sz="1600" dirty="0">
                <a:solidFill>
                  <a:srgbClr val="495057"/>
                </a:solidFill>
                <a:latin typeface="Source Code Pro" panose="020F0502020204030204" pitchFamily="34" charset="0"/>
              </a:rPr>
            </a:br>
            <a:r>
              <a:rPr lang="en-US" altLang="ko-KR" sz="1600" dirty="0">
                <a:solidFill>
                  <a:srgbClr val="495057"/>
                </a:solidFill>
                <a:latin typeface="Source Code Pro" panose="020F0502020204030204" pitchFamily="34" charset="0"/>
              </a:rPr>
              <a:t> :set </a:t>
            </a:r>
            <a:r>
              <a:rPr lang="en-US" altLang="ko-KR" sz="1600" dirty="0" err="1">
                <a:solidFill>
                  <a:srgbClr val="495057"/>
                </a:solidFill>
                <a:latin typeface="Source Code Pro" panose="020F0502020204030204" pitchFamily="34" charset="0"/>
              </a:rPr>
              <a:t>nonumber</a:t>
            </a:r>
            <a:r>
              <a:rPr lang="en-US" altLang="ko-KR" sz="1600" dirty="0">
                <a:solidFill>
                  <a:srgbClr val="495057"/>
                </a:solidFill>
                <a:latin typeface="Source Code Pro" panose="020F0502020204030204" pitchFamily="34" charset="0"/>
              </a:rPr>
              <a:t> – </a:t>
            </a:r>
            <a:r>
              <a:rPr lang="ko-KR" altLang="en-US" sz="1600" dirty="0" err="1">
                <a:solidFill>
                  <a:srgbClr val="495057"/>
                </a:solidFill>
                <a:latin typeface="Source Code Pro" panose="020F0502020204030204" pitchFamily="34" charset="0"/>
              </a:rPr>
              <a:t>행번호</a:t>
            </a:r>
            <a:r>
              <a:rPr lang="ko-KR" altLang="en-US" sz="1600" dirty="0">
                <a:solidFill>
                  <a:srgbClr val="495057"/>
                </a:solidFill>
                <a:latin typeface="Source Code Pro" panose="020F0502020204030204" pitchFamily="34" charset="0"/>
              </a:rPr>
              <a:t> 숨기기 </a:t>
            </a:r>
            <a:r>
              <a:rPr lang="en-US" altLang="ko-KR" sz="1600" dirty="0">
                <a:solidFill>
                  <a:srgbClr val="495057"/>
                </a:solidFill>
                <a:latin typeface="Source Code Pro" panose="020F0502020204030204" pitchFamily="34" charset="0"/>
              </a:rPr>
              <a:t>(set </a:t>
            </a:r>
            <a:r>
              <a:rPr lang="en-US" altLang="ko-KR" sz="1600" dirty="0" err="1">
                <a:solidFill>
                  <a:srgbClr val="495057"/>
                </a:solidFill>
                <a:latin typeface="Source Code Pro" panose="020F0502020204030204" pitchFamily="34" charset="0"/>
              </a:rPr>
              <a:t>nonu</a:t>
            </a:r>
            <a:r>
              <a:rPr lang="en-US" altLang="ko-KR" sz="1600" dirty="0">
                <a:solidFill>
                  <a:srgbClr val="495057"/>
                </a:solidFill>
                <a:latin typeface="Source Code Pro" panose="020F0502020204030204" pitchFamily="34" charset="0"/>
              </a:rPr>
              <a:t>)</a:t>
            </a:r>
            <a:br>
              <a:rPr lang="en-US" altLang="ko-KR" sz="1600" dirty="0">
                <a:solidFill>
                  <a:srgbClr val="495057"/>
                </a:solidFill>
                <a:latin typeface="Source Code Pro" panose="020F0502020204030204" pitchFamily="34" charset="0"/>
              </a:rPr>
            </a:br>
            <a:r>
              <a:rPr lang="ko-KR" altLang="en-US" sz="1600" dirty="0">
                <a:solidFill>
                  <a:srgbClr val="495057"/>
                </a:solidFill>
                <a:latin typeface="Source Code Pro" panose="020F0502020204030204" pitchFamily="34" charset="0"/>
              </a:rPr>
              <a:t> </a:t>
            </a:r>
            <a:r>
              <a:rPr lang="en-US" altLang="ko-KR" sz="1600" dirty="0">
                <a:solidFill>
                  <a:srgbClr val="495057"/>
                </a:solidFill>
                <a:latin typeface="Source Code Pro" panose="020F0502020204030204" pitchFamily="34" charset="0"/>
              </a:rPr>
              <a:t>:</a:t>
            </a:r>
            <a:r>
              <a:rPr lang="ko-KR" altLang="en-US" sz="1600" dirty="0">
                <a:solidFill>
                  <a:srgbClr val="495057"/>
                </a:solidFill>
                <a:latin typeface="Source Code Pro" panose="020F0502020204030204" pitchFamily="34" charset="0"/>
              </a:rPr>
              <a:t>숫자 </a:t>
            </a:r>
            <a:r>
              <a:rPr lang="en-US" altLang="ko-KR" sz="1600" dirty="0">
                <a:solidFill>
                  <a:srgbClr val="495057"/>
                </a:solidFill>
                <a:latin typeface="Source Code Pro" panose="020F0502020204030204" pitchFamily="34" charset="0"/>
              </a:rPr>
              <a:t>-</a:t>
            </a:r>
            <a:r>
              <a:rPr lang="ko-KR" altLang="en-US" sz="1600" dirty="0">
                <a:solidFill>
                  <a:srgbClr val="495057"/>
                </a:solidFill>
                <a:latin typeface="Source Code Pro" panose="020F0502020204030204" pitchFamily="34" charset="0"/>
              </a:rPr>
              <a:t> 지정된 행번호로 가기</a:t>
            </a:r>
            <a:br>
              <a:rPr lang="en-US" altLang="ko-KR" sz="1600" dirty="0">
                <a:solidFill>
                  <a:srgbClr val="495057"/>
                </a:solidFill>
                <a:latin typeface="Source Code Pro" panose="020F0502020204030204" pitchFamily="34" charset="0"/>
              </a:rPr>
            </a:br>
            <a:r>
              <a:rPr lang="ko-KR" altLang="en-US" sz="1600" dirty="0">
                <a:solidFill>
                  <a:srgbClr val="495057"/>
                </a:solidFill>
                <a:latin typeface="Source Code Pro" panose="020F0502020204030204" pitchFamily="34" charset="0"/>
              </a:rPr>
              <a:t> </a:t>
            </a:r>
            <a:r>
              <a:rPr lang="en-US" altLang="ko-KR" sz="1600" dirty="0">
                <a:solidFill>
                  <a:srgbClr val="495057"/>
                </a:solidFill>
                <a:latin typeface="Source Code Pro" panose="020F0502020204030204" pitchFamily="34" charset="0"/>
              </a:rPr>
              <a:t>:q – </a:t>
            </a:r>
            <a:r>
              <a:rPr lang="ko-KR" altLang="en-US" sz="1600" dirty="0">
                <a:solidFill>
                  <a:srgbClr val="495057"/>
                </a:solidFill>
                <a:latin typeface="Source Code Pro" panose="020F0502020204030204" pitchFamily="34" charset="0"/>
              </a:rPr>
              <a:t>종료</a:t>
            </a:r>
            <a:br>
              <a:rPr lang="en-US" altLang="ko-KR" sz="1600" dirty="0">
                <a:solidFill>
                  <a:srgbClr val="495057"/>
                </a:solidFill>
                <a:latin typeface="Source Code Pro" panose="020F0502020204030204" pitchFamily="34" charset="0"/>
              </a:rPr>
            </a:br>
            <a:r>
              <a:rPr lang="ko-KR" altLang="en-US" sz="1600" dirty="0">
                <a:solidFill>
                  <a:srgbClr val="495057"/>
                </a:solidFill>
                <a:latin typeface="Source Code Pro" panose="020F0502020204030204" pitchFamily="34" charset="0"/>
              </a:rPr>
              <a:t> </a:t>
            </a:r>
            <a:r>
              <a:rPr lang="en-US" altLang="ko-KR" sz="1600" dirty="0">
                <a:solidFill>
                  <a:srgbClr val="495057"/>
                </a:solidFill>
                <a:latin typeface="Source Code Pro" panose="020F0502020204030204" pitchFamily="34" charset="0"/>
              </a:rPr>
              <a:t>:q! – </a:t>
            </a:r>
            <a:r>
              <a:rPr lang="ko-KR" altLang="en-US" sz="1600" dirty="0">
                <a:solidFill>
                  <a:srgbClr val="495057"/>
                </a:solidFill>
                <a:latin typeface="Source Code Pro" panose="020F0502020204030204" pitchFamily="34" charset="0"/>
              </a:rPr>
              <a:t>저장하지 않고 강제 종료</a:t>
            </a:r>
            <a:br>
              <a:rPr lang="en-US" altLang="ko-KR" sz="1600" dirty="0">
                <a:solidFill>
                  <a:srgbClr val="495057"/>
                </a:solidFill>
                <a:latin typeface="Source Code Pro" panose="020F0502020204030204" pitchFamily="34" charset="0"/>
              </a:rPr>
            </a:br>
            <a:r>
              <a:rPr lang="ko-KR" altLang="en-US" sz="1600" dirty="0">
                <a:solidFill>
                  <a:srgbClr val="495057"/>
                </a:solidFill>
                <a:latin typeface="Source Code Pro" panose="020F0502020204030204" pitchFamily="34" charset="0"/>
              </a:rPr>
              <a:t> </a:t>
            </a:r>
            <a:r>
              <a:rPr lang="en-US" altLang="ko-KR" sz="1600" dirty="0">
                <a:solidFill>
                  <a:srgbClr val="495057"/>
                </a:solidFill>
                <a:latin typeface="Source Code Pro" panose="020F0502020204030204" pitchFamily="34" charset="0"/>
              </a:rPr>
              <a:t>:w – </a:t>
            </a:r>
            <a:r>
              <a:rPr lang="ko-KR" altLang="en-US" sz="1600" dirty="0">
                <a:solidFill>
                  <a:srgbClr val="495057"/>
                </a:solidFill>
                <a:latin typeface="Source Code Pro" panose="020F0502020204030204" pitchFamily="34" charset="0"/>
              </a:rPr>
              <a:t>저장하기</a:t>
            </a:r>
            <a:br>
              <a:rPr lang="en-US" altLang="ko-KR" sz="1600" dirty="0">
                <a:solidFill>
                  <a:srgbClr val="495057"/>
                </a:solidFill>
                <a:latin typeface="Source Code Pro" panose="020F0502020204030204" pitchFamily="34" charset="0"/>
              </a:rPr>
            </a:br>
            <a:r>
              <a:rPr lang="ko-KR" altLang="en-US" sz="1600" dirty="0">
                <a:solidFill>
                  <a:srgbClr val="495057"/>
                </a:solidFill>
                <a:latin typeface="Source Code Pro" panose="020F0502020204030204" pitchFamily="34" charset="0"/>
              </a:rPr>
              <a:t> </a:t>
            </a:r>
            <a:r>
              <a:rPr lang="en-US" altLang="ko-KR" sz="1600" dirty="0">
                <a:solidFill>
                  <a:srgbClr val="495057"/>
                </a:solidFill>
                <a:latin typeface="Source Code Pro" panose="020F0502020204030204" pitchFamily="34" charset="0"/>
              </a:rPr>
              <a:t>:</a:t>
            </a:r>
            <a:r>
              <a:rPr lang="en-US" altLang="ko-KR" sz="1600" dirty="0" err="1">
                <a:solidFill>
                  <a:srgbClr val="495057"/>
                </a:solidFill>
                <a:latin typeface="Source Code Pro" panose="020F0502020204030204" pitchFamily="34" charset="0"/>
              </a:rPr>
              <a:t>wq</a:t>
            </a:r>
            <a:r>
              <a:rPr lang="en-US" altLang="ko-KR" sz="1600" dirty="0">
                <a:solidFill>
                  <a:srgbClr val="495057"/>
                </a:solidFill>
                <a:latin typeface="Source Code Pro" panose="020F0502020204030204" pitchFamily="34" charset="0"/>
              </a:rPr>
              <a:t> – </a:t>
            </a:r>
            <a:r>
              <a:rPr lang="ko-KR" altLang="en-US" sz="1600" dirty="0">
                <a:solidFill>
                  <a:srgbClr val="495057"/>
                </a:solidFill>
                <a:latin typeface="Source Code Pro" panose="020F0502020204030204" pitchFamily="34" charset="0"/>
              </a:rPr>
              <a:t>저장하고 종료</a:t>
            </a:r>
            <a:endParaRPr lang="en-US" altLang="ko-KR" sz="1600" dirty="0">
              <a:solidFill>
                <a:srgbClr val="495057"/>
              </a:solidFill>
              <a:latin typeface="Source Code Pro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01304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3"/>
          <p:cNvSpPr txBox="1">
            <a:spLocks noGrp="1"/>
          </p:cNvSpPr>
          <p:nvPr>
            <p:ph type="title"/>
          </p:nvPr>
        </p:nvSpPr>
        <p:spPr>
          <a:xfrm>
            <a:off x="713250" y="4423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228" name="Google Shape;228;p33"/>
          <p:cNvSpPr txBox="1">
            <a:spLocks noGrp="1"/>
          </p:cNvSpPr>
          <p:nvPr>
            <p:ph type="ctrTitle" idx="2"/>
          </p:nvPr>
        </p:nvSpPr>
        <p:spPr>
          <a:xfrm>
            <a:off x="1601454" y="1981025"/>
            <a:ext cx="2826000" cy="36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HTML5</a:t>
            </a:r>
            <a:endParaRPr lang="en-US" dirty="0"/>
          </a:p>
        </p:txBody>
      </p:sp>
      <p:sp>
        <p:nvSpPr>
          <p:cNvPr id="229" name="Google Shape;229;p33"/>
          <p:cNvSpPr txBox="1">
            <a:spLocks noGrp="1"/>
          </p:cNvSpPr>
          <p:nvPr>
            <p:ph type="subTitle" idx="1"/>
          </p:nvPr>
        </p:nvSpPr>
        <p:spPr>
          <a:xfrm>
            <a:off x="1601467" y="2290425"/>
            <a:ext cx="2826000" cy="7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dirty="0"/>
              <a:t>실습 환경 구축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ko-KR" dirty="0"/>
              <a:t>HTML5 </a:t>
            </a:r>
            <a:r>
              <a:rPr lang="ko-KR" altLang="en-US" dirty="0"/>
              <a:t>기본</a:t>
            </a:r>
            <a:r>
              <a:rPr lang="en-US" altLang="ko-KR" dirty="0"/>
              <a:t>/</a:t>
            </a:r>
            <a:r>
              <a:rPr lang="ko-KR" altLang="en-US" dirty="0" err="1"/>
              <a:t>시맨틱</a:t>
            </a:r>
            <a:r>
              <a:rPr lang="ko-KR" altLang="en-US" dirty="0"/>
              <a:t> 태그</a:t>
            </a:r>
          </a:p>
        </p:txBody>
      </p:sp>
      <p:sp>
        <p:nvSpPr>
          <p:cNvPr id="230" name="Google Shape;230;p33"/>
          <p:cNvSpPr txBox="1">
            <a:spLocks noGrp="1"/>
          </p:cNvSpPr>
          <p:nvPr>
            <p:ph type="title" idx="3"/>
          </p:nvPr>
        </p:nvSpPr>
        <p:spPr>
          <a:xfrm>
            <a:off x="418289" y="1858817"/>
            <a:ext cx="1107765" cy="67402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231" name="Google Shape;231;p33"/>
          <p:cNvSpPr txBox="1">
            <a:spLocks noGrp="1"/>
          </p:cNvSpPr>
          <p:nvPr>
            <p:ph type="ctrTitle" idx="4"/>
          </p:nvPr>
        </p:nvSpPr>
        <p:spPr>
          <a:xfrm>
            <a:off x="5489256" y="1981025"/>
            <a:ext cx="2826000" cy="36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CSS</a:t>
            </a:r>
          </a:p>
        </p:txBody>
      </p:sp>
      <p:sp>
        <p:nvSpPr>
          <p:cNvPr id="232" name="Google Shape;232;p33"/>
          <p:cNvSpPr txBox="1">
            <a:spLocks noGrp="1"/>
          </p:cNvSpPr>
          <p:nvPr>
            <p:ph type="subTitle" idx="5"/>
          </p:nvPr>
        </p:nvSpPr>
        <p:spPr>
          <a:xfrm>
            <a:off x="5489269" y="2290425"/>
            <a:ext cx="2826000" cy="7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ko-KR" dirty="0"/>
              <a:t>CSS </a:t>
            </a:r>
            <a:r>
              <a:rPr lang="ko-KR" altLang="en-US" dirty="0"/>
              <a:t>기초 및 속성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dirty="0"/>
              <a:t>레이아웃과 반응형 웹</a:t>
            </a:r>
          </a:p>
        </p:txBody>
      </p:sp>
      <p:sp>
        <p:nvSpPr>
          <p:cNvPr id="233" name="Google Shape;233;p33"/>
          <p:cNvSpPr txBox="1">
            <a:spLocks noGrp="1"/>
          </p:cNvSpPr>
          <p:nvPr>
            <p:ph type="title" idx="6"/>
          </p:nvPr>
        </p:nvSpPr>
        <p:spPr>
          <a:xfrm>
            <a:off x="4305289" y="1834177"/>
            <a:ext cx="1107765" cy="67402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234" name="Google Shape;234;p33"/>
          <p:cNvSpPr txBox="1">
            <a:spLocks noGrp="1"/>
          </p:cNvSpPr>
          <p:nvPr>
            <p:ph type="ctrTitle" idx="7"/>
          </p:nvPr>
        </p:nvSpPr>
        <p:spPr>
          <a:xfrm>
            <a:off x="1601454" y="3550525"/>
            <a:ext cx="2826000" cy="36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Javascript</a:t>
            </a:r>
            <a:endParaRPr lang="en-US" dirty="0"/>
          </a:p>
        </p:txBody>
      </p:sp>
      <p:sp>
        <p:nvSpPr>
          <p:cNvPr id="235" name="Google Shape;235;p33"/>
          <p:cNvSpPr txBox="1">
            <a:spLocks noGrp="1"/>
          </p:cNvSpPr>
          <p:nvPr>
            <p:ph type="subTitle" idx="8"/>
          </p:nvPr>
        </p:nvSpPr>
        <p:spPr>
          <a:xfrm>
            <a:off x="1601468" y="3859925"/>
            <a:ext cx="2826000" cy="7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ko-KR" dirty="0" err="1"/>
              <a:t>Javascript</a:t>
            </a:r>
            <a:r>
              <a:rPr lang="en-US" altLang="ko-KR" dirty="0"/>
              <a:t> </a:t>
            </a:r>
            <a:r>
              <a:rPr lang="ko-KR" altLang="en-US" dirty="0"/>
              <a:t>기본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dirty="0"/>
              <a:t>문서객체 모델</a:t>
            </a:r>
          </a:p>
        </p:txBody>
      </p:sp>
      <p:sp>
        <p:nvSpPr>
          <p:cNvPr id="236" name="Google Shape;236;p33"/>
          <p:cNvSpPr txBox="1">
            <a:spLocks noGrp="1"/>
          </p:cNvSpPr>
          <p:nvPr>
            <p:ph type="title" idx="9"/>
          </p:nvPr>
        </p:nvSpPr>
        <p:spPr>
          <a:xfrm>
            <a:off x="457200" y="3437147"/>
            <a:ext cx="1068854" cy="67402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237" name="Google Shape;237;p33"/>
          <p:cNvSpPr txBox="1">
            <a:spLocks noGrp="1"/>
          </p:cNvSpPr>
          <p:nvPr>
            <p:ph type="ctrTitle" idx="13"/>
          </p:nvPr>
        </p:nvSpPr>
        <p:spPr>
          <a:xfrm>
            <a:off x="5489254" y="3550525"/>
            <a:ext cx="2826000" cy="36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jQuery</a:t>
            </a:r>
          </a:p>
        </p:txBody>
      </p:sp>
      <p:sp>
        <p:nvSpPr>
          <p:cNvPr id="238" name="Google Shape;238;p33"/>
          <p:cNvSpPr txBox="1">
            <a:spLocks noGrp="1"/>
          </p:cNvSpPr>
          <p:nvPr>
            <p:ph type="subTitle" idx="14"/>
          </p:nvPr>
        </p:nvSpPr>
        <p:spPr>
          <a:xfrm>
            <a:off x="5489266" y="3859925"/>
            <a:ext cx="2826000" cy="7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dirty="0"/>
              <a:t>문서 객체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ko-KR" dirty="0" err="1"/>
              <a:t>Javascript</a:t>
            </a:r>
            <a:r>
              <a:rPr lang="en-US" altLang="ko-KR" dirty="0"/>
              <a:t> / jQuery </a:t>
            </a:r>
            <a:r>
              <a:rPr lang="ko-KR" altLang="en-US" dirty="0"/>
              <a:t>응용</a:t>
            </a:r>
          </a:p>
        </p:txBody>
      </p:sp>
      <p:sp>
        <p:nvSpPr>
          <p:cNvPr id="239" name="Google Shape;239;p33"/>
          <p:cNvSpPr txBox="1">
            <a:spLocks noGrp="1"/>
          </p:cNvSpPr>
          <p:nvPr>
            <p:ph type="title" idx="15"/>
          </p:nvPr>
        </p:nvSpPr>
        <p:spPr>
          <a:xfrm>
            <a:off x="4305276" y="3437147"/>
            <a:ext cx="1107765" cy="67402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1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기본 조작 명령어</a:t>
            </a:r>
            <a:endParaRPr dirty="0"/>
          </a:p>
        </p:txBody>
      </p:sp>
      <p:sp>
        <p:nvSpPr>
          <p:cNvPr id="6" name="Google Shape;499;p117">
            <a:extLst>
              <a:ext uri="{FF2B5EF4-FFF2-40B4-BE49-F238E27FC236}">
                <a16:creationId xmlns:a16="http://schemas.microsoft.com/office/drawing/2014/main" id="{2DAA42FF-F6E7-43F0-A6D1-A4A173EB0ECF}"/>
              </a:ext>
            </a:extLst>
          </p:cNvPr>
          <p:cNvSpPr txBox="1"/>
          <p:nvPr/>
        </p:nvSpPr>
        <p:spPr>
          <a:xfrm>
            <a:off x="2198430" y="364583"/>
            <a:ext cx="5935919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285750" indent="-285750">
              <a:buSzPts val="1800"/>
              <a:buFont typeface="Wingdings" panose="05000000000000000000" pitchFamily="2" charset="2"/>
              <a:buChar char="§"/>
              <a:defRPr>
                <a:solidFill>
                  <a:schemeClr val="lt1"/>
                </a:solidFill>
                <a:latin typeface="Krona One"/>
                <a:ea typeface="HY헤드라인M" panose="02030600000101010101" pitchFamily="18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dirty="0"/>
              <a:t>환경변수</a:t>
            </a:r>
            <a:r>
              <a:rPr lang="en-US" altLang="ko-KR" dirty="0"/>
              <a:t> : </a:t>
            </a:r>
            <a:r>
              <a:rPr lang="ko-KR" altLang="en-US" dirty="0"/>
              <a:t> 미리 정의해둔 경로</a:t>
            </a:r>
            <a:r>
              <a:rPr lang="en-US" altLang="ko-KR" dirty="0"/>
              <a:t>,</a:t>
            </a:r>
            <a:r>
              <a:rPr lang="ko-KR" altLang="en-US" dirty="0"/>
              <a:t> 명령어 등을 저장해 두고 이름을 불러 사용할 수 있음</a:t>
            </a:r>
          </a:p>
        </p:txBody>
      </p:sp>
      <p:sp>
        <p:nvSpPr>
          <p:cNvPr id="11" name="Google Shape;499;p117">
            <a:extLst>
              <a:ext uri="{FF2B5EF4-FFF2-40B4-BE49-F238E27FC236}">
                <a16:creationId xmlns:a16="http://schemas.microsoft.com/office/drawing/2014/main" id="{47EA3FF6-1D7B-4777-9CFC-B6C2BD9E8069}"/>
              </a:ext>
            </a:extLst>
          </p:cNvPr>
          <p:cNvSpPr txBox="1"/>
          <p:nvPr/>
        </p:nvSpPr>
        <p:spPr>
          <a:xfrm>
            <a:off x="2488229" y="1168806"/>
            <a:ext cx="6410062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r>
              <a:rPr lang="ko-KR" altLang="en-US" sz="1600" b="0" i="0" dirty="0">
                <a:solidFill>
                  <a:srgbClr val="495057"/>
                </a:solidFill>
                <a:effectLst/>
                <a:latin typeface="Source Code Pro" panose="020F0502020204030204" pitchFamily="34" charset="0"/>
              </a:rPr>
              <a:t>예</a:t>
            </a:r>
            <a:r>
              <a:rPr lang="en-US" altLang="ko-KR" sz="1600" b="0" i="0" dirty="0">
                <a:solidFill>
                  <a:srgbClr val="495057"/>
                </a:solidFill>
                <a:effectLst/>
                <a:latin typeface="Source Code Pro" panose="020F0502020204030204" pitchFamily="34" charset="0"/>
              </a:rPr>
              <a:t>)</a:t>
            </a:r>
            <a:r>
              <a:rPr lang="ko-KR" altLang="en-US" sz="1600" b="0" i="0" dirty="0">
                <a:solidFill>
                  <a:srgbClr val="495057"/>
                </a:solidFill>
                <a:effectLst/>
                <a:latin typeface="Source Code Pro" panose="020F0502020204030204" pitchFamily="34" charset="0"/>
              </a:rPr>
              <a:t> </a:t>
            </a:r>
            <a:r>
              <a:rPr lang="en-US" altLang="ko-KR" sz="1600" b="0" i="0" dirty="0">
                <a:solidFill>
                  <a:srgbClr val="495057"/>
                </a:solidFill>
                <a:effectLst/>
                <a:latin typeface="Source Code Pro" panose="020F0502020204030204" pitchFamily="34" charset="0"/>
              </a:rPr>
              <a:t>echo</a:t>
            </a:r>
            <a:r>
              <a:rPr lang="en-US" altLang="ko-KR" sz="1600" dirty="0">
                <a:solidFill>
                  <a:srgbClr val="495057"/>
                </a:solidFill>
                <a:latin typeface="Source Code Pro" panose="020F0502020204030204" pitchFamily="34" charset="0"/>
              </a:rPr>
              <a:t> $</a:t>
            </a:r>
            <a:r>
              <a:rPr lang="ko-KR" altLang="en-US" sz="1600" dirty="0">
                <a:solidFill>
                  <a:srgbClr val="495057"/>
                </a:solidFill>
                <a:latin typeface="Source Code Pro" panose="020F0502020204030204" pitchFamily="34" charset="0"/>
              </a:rPr>
              <a:t>환경변수명</a:t>
            </a:r>
            <a:endParaRPr lang="en-US" altLang="ko-KR" sz="1600" dirty="0">
              <a:solidFill>
                <a:srgbClr val="495057"/>
              </a:solidFill>
              <a:latin typeface="Source Code Pro" panose="020F0502020204030204" pitchFamily="34" charset="0"/>
            </a:endParaRP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r>
              <a:rPr lang="ko-KR" altLang="en-US" sz="1600" b="0" i="0" dirty="0">
                <a:solidFill>
                  <a:srgbClr val="495057"/>
                </a:solidFill>
                <a:effectLst/>
                <a:latin typeface="Source Code Pro" panose="020F0502020204030204" pitchFamily="34" charset="0"/>
              </a:rPr>
              <a:t>    </a:t>
            </a:r>
            <a:r>
              <a:rPr lang="en-US" altLang="ko-KR" sz="1600" b="0" i="0" dirty="0">
                <a:solidFill>
                  <a:srgbClr val="495057"/>
                </a:solidFill>
                <a:effectLst/>
                <a:latin typeface="Source Code Pro" panose="020F0502020204030204" pitchFamily="34" charset="0"/>
              </a:rPr>
              <a:t>$</a:t>
            </a:r>
            <a:r>
              <a:rPr lang="ko-KR" altLang="en-US" sz="1600" b="0" i="0" dirty="0">
                <a:solidFill>
                  <a:srgbClr val="495057"/>
                </a:solidFill>
                <a:effectLst/>
                <a:latin typeface="Source Code Pro" panose="020F0502020204030204" pitchFamily="34" charset="0"/>
              </a:rPr>
              <a:t> </a:t>
            </a:r>
            <a:r>
              <a:rPr lang="en-US" altLang="ko-KR" sz="1600" b="0" i="0" dirty="0">
                <a:solidFill>
                  <a:srgbClr val="495057"/>
                </a:solidFill>
                <a:effectLst/>
                <a:latin typeface="Source Code Pro" panose="020F0502020204030204" pitchFamily="34" charset="0"/>
              </a:rPr>
              <a:t>echo $PATH</a:t>
            </a:r>
            <a:br>
              <a:rPr lang="en-US" altLang="ko-KR" sz="1600" dirty="0">
                <a:solidFill>
                  <a:srgbClr val="495057"/>
                </a:solidFill>
                <a:latin typeface="Source Code Pro" panose="020F0502020204030204" pitchFamily="34" charset="0"/>
              </a:rPr>
            </a:br>
            <a:r>
              <a:rPr lang="en-US" altLang="ko-KR" sz="1600" dirty="0">
                <a:solidFill>
                  <a:srgbClr val="495057"/>
                </a:solidFill>
                <a:latin typeface="Source Code Pro" panose="020F0502020204030204" pitchFamily="34" charset="0"/>
              </a:rPr>
              <a:t>      /</a:t>
            </a:r>
            <a:r>
              <a:rPr lang="en-US" altLang="ko-KR" sz="1600" dirty="0" err="1">
                <a:solidFill>
                  <a:srgbClr val="495057"/>
                </a:solidFill>
                <a:latin typeface="Source Code Pro" panose="020F0502020204030204" pitchFamily="34" charset="0"/>
              </a:rPr>
              <a:t>usr</a:t>
            </a:r>
            <a:r>
              <a:rPr lang="en-US" altLang="ko-KR" sz="1600" dirty="0">
                <a:solidFill>
                  <a:srgbClr val="495057"/>
                </a:solidFill>
                <a:latin typeface="Source Code Pro" panose="020F0502020204030204" pitchFamily="34" charset="0"/>
              </a:rPr>
              <a:t>/bin:/opt</a:t>
            </a:r>
            <a:endParaRPr lang="en-US" altLang="ko-KR" sz="1600" b="0" i="0" dirty="0">
              <a:solidFill>
                <a:srgbClr val="495057"/>
              </a:solidFill>
              <a:effectLst/>
              <a:latin typeface="Source Code Pro" panose="020F0502020204030204" pitchFamily="34" charset="0"/>
            </a:endParaRPr>
          </a:p>
        </p:txBody>
      </p:sp>
      <p:sp>
        <p:nvSpPr>
          <p:cNvPr id="2" name="Google Shape;499;p117">
            <a:extLst>
              <a:ext uri="{FF2B5EF4-FFF2-40B4-BE49-F238E27FC236}">
                <a16:creationId xmlns:a16="http://schemas.microsoft.com/office/drawing/2014/main" id="{05A5DE91-E033-772C-39D0-307B87A863CC}"/>
              </a:ext>
            </a:extLst>
          </p:cNvPr>
          <p:cNvSpPr txBox="1"/>
          <p:nvPr/>
        </p:nvSpPr>
        <p:spPr>
          <a:xfrm>
            <a:off x="2146583" y="2199857"/>
            <a:ext cx="5935919" cy="1384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285750" indent="-285750">
              <a:buSzPts val="1800"/>
              <a:buFont typeface="Wingdings" panose="05000000000000000000" pitchFamily="2" charset="2"/>
              <a:buChar char="§"/>
              <a:defRPr>
                <a:solidFill>
                  <a:schemeClr val="lt1"/>
                </a:solidFill>
                <a:latin typeface="Krona One"/>
                <a:ea typeface="HY헤드라인M" panose="02030600000101010101" pitchFamily="18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dirty="0"/>
              <a:t>$PATH : </a:t>
            </a:r>
            <a:r>
              <a:rPr lang="ko-KR" altLang="en-US" dirty="0"/>
              <a:t> 명령어 실행은 명령어가 있는 </a:t>
            </a:r>
            <a:r>
              <a:rPr lang="ko-KR" altLang="en-US" dirty="0" err="1"/>
              <a:t>디렉토리명까지</a:t>
            </a:r>
            <a:r>
              <a:rPr lang="ko-KR" altLang="en-US" dirty="0"/>
              <a:t> 붙여서 </a:t>
            </a:r>
            <a:r>
              <a:rPr lang="ko-KR" altLang="en-US" dirty="0" err="1"/>
              <a:t>실행해야하나</a:t>
            </a:r>
            <a:r>
              <a:rPr lang="ko-KR" altLang="en-US" dirty="0"/>
              <a:t> 경로가 </a:t>
            </a:r>
            <a:r>
              <a:rPr lang="ko-KR" altLang="en-US" dirty="0" err="1"/>
              <a:t>길경우</a:t>
            </a:r>
            <a:r>
              <a:rPr lang="ko-KR" altLang="en-US" dirty="0"/>
              <a:t> 불편함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en-US" altLang="ko-KR" dirty="0"/>
              <a:t>PATH </a:t>
            </a:r>
            <a:r>
              <a:rPr lang="ko-KR" altLang="en-US" dirty="0"/>
              <a:t>환경변수에 등록하면 </a:t>
            </a:r>
            <a:r>
              <a:rPr lang="ko-KR" altLang="en-US" dirty="0" err="1"/>
              <a:t>디렉토리명</a:t>
            </a:r>
            <a:r>
              <a:rPr lang="ko-KR" altLang="en-US" dirty="0"/>
              <a:t> 없이 명령어만 </a:t>
            </a:r>
            <a:r>
              <a:rPr lang="ko-KR" altLang="en-US" dirty="0" err="1"/>
              <a:t>실행시킬수</a:t>
            </a:r>
            <a:r>
              <a:rPr lang="ko-KR" altLang="en-US" dirty="0"/>
              <a:t> 있음</a:t>
            </a:r>
          </a:p>
        </p:txBody>
      </p:sp>
      <p:sp>
        <p:nvSpPr>
          <p:cNvPr id="3" name="Google Shape;499;p117">
            <a:extLst>
              <a:ext uri="{FF2B5EF4-FFF2-40B4-BE49-F238E27FC236}">
                <a16:creationId xmlns:a16="http://schemas.microsoft.com/office/drawing/2014/main" id="{61002B1F-1B99-DC2E-36CA-7E365C346D65}"/>
              </a:ext>
            </a:extLst>
          </p:cNvPr>
          <p:cNvSpPr txBox="1"/>
          <p:nvPr/>
        </p:nvSpPr>
        <p:spPr>
          <a:xfrm>
            <a:off x="2436381" y="3710014"/>
            <a:ext cx="6410062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r>
              <a:rPr lang="ko-KR" altLang="en-US" sz="1600" b="0" i="0" dirty="0">
                <a:solidFill>
                  <a:srgbClr val="495057"/>
                </a:solidFill>
                <a:effectLst/>
                <a:latin typeface="Source Code Pro" panose="020F0502020204030204" pitchFamily="34" charset="0"/>
              </a:rPr>
              <a:t>예</a:t>
            </a:r>
            <a:r>
              <a:rPr lang="en-US" altLang="ko-KR" sz="1600" b="0" i="0" dirty="0">
                <a:solidFill>
                  <a:srgbClr val="495057"/>
                </a:solidFill>
                <a:effectLst/>
                <a:latin typeface="Source Code Pro" panose="020F0502020204030204" pitchFamily="34" charset="0"/>
              </a:rPr>
              <a:t>)</a:t>
            </a:r>
            <a:r>
              <a:rPr lang="ko-KR" altLang="en-US" sz="1600" b="0" i="0" dirty="0">
                <a:solidFill>
                  <a:srgbClr val="495057"/>
                </a:solidFill>
                <a:effectLst/>
                <a:latin typeface="Source Code Pro" panose="020F0502020204030204" pitchFamily="34" charset="0"/>
              </a:rPr>
              <a:t> 경로 없이 </a:t>
            </a:r>
            <a:r>
              <a:rPr lang="ko-KR" altLang="en-US" sz="1600" b="0" i="0" dirty="0" err="1">
                <a:solidFill>
                  <a:srgbClr val="495057"/>
                </a:solidFill>
                <a:effectLst/>
                <a:latin typeface="Source Code Pro" panose="020F0502020204030204" pitchFamily="34" charset="0"/>
              </a:rPr>
              <a:t>실행시킬수</a:t>
            </a:r>
            <a:r>
              <a:rPr lang="ko-KR" altLang="en-US" sz="1600" b="0" i="0" dirty="0">
                <a:solidFill>
                  <a:srgbClr val="495057"/>
                </a:solidFill>
                <a:effectLst/>
                <a:latin typeface="Source Code Pro" panose="020F0502020204030204" pitchFamily="34" charset="0"/>
              </a:rPr>
              <a:t> 있어 효율적임</a:t>
            </a:r>
            <a:br>
              <a:rPr lang="en-US" altLang="ko-KR" sz="1600" b="0" i="0" dirty="0">
                <a:solidFill>
                  <a:srgbClr val="495057"/>
                </a:solidFill>
                <a:effectLst/>
                <a:latin typeface="Source Code Pro" panose="020F0502020204030204" pitchFamily="34" charset="0"/>
              </a:rPr>
            </a:br>
            <a:r>
              <a:rPr lang="ko-KR" altLang="en-US" sz="1600" b="0" i="0" dirty="0">
                <a:solidFill>
                  <a:srgbClr val="495057"/>
                </a:solidFill>
                <a:effectLst/>
                <a:latin typeface="Source Code Pro" panose="020F0502020204030204" pitchFamily="34" charset="0"/>
              </a:rPr>
              <a:t>   </a:t>
            </a:r>
            <a:r>
              <a:rPr lang="en-US" altLang="ko-KR" sz="1600" b="0" i="0" dirty="0">
                <a:solidFill>
                  <a:srgbClr val="495057"/>
                </a:solidFill>
                <a:effectLst/>
                <a:latin typeface="Source Code Pro" panose="020F0502020204030204" pitchFamily="34" charset="0"/>
              </a:rPr>
              <a:t>$ /</a:t>
            </a:r>
            <a:r>
              <a:rPr lang="en-US" altLang="ko-KR" sz="1600" b="0" i="0" dirty="0" err="1">
                <a:solidFill>
                  <a:srgbClr val="495057"/>
                </a:solidFill>
                <a:effectLst/>
                <a:latin typeface="Source Code Pro" panose="020F0502020204030204" pitchFamily="34" charset="0"/>
              </a:rPr>
              <a:t>usr</a:t>
            </a:r>
            <a:r>
              <a:rPr lang="en-US" altLang="ko-KR" sz="1600" b="0" i="0" dirty="0">
                <a:solidFill>
                  <a:srgbClr val="495057"/>
                </a:solidFill>
                <a:effectLst/>
                <a:latin typeface="Source Code Pro" panose="020F0502020204030204" pitchFamily="34" charset="0"/>
              </a:rPr>
              <a:t>/java8/</a:t>
            </a:r>
            <a:r>
              <a:rPr lang="en-US" altLang="ko-KR" sz="1600" b="0" i="0" dirty="0" err="1">
                <a:solidFill>
                  <a:srgbClr val="495057"/>
                </a:solidFill>
                <a:effectLst/>
                <a:latin typeface="Source Code Pro" panose="020F0502020204030204" pitchFamily="34" charset="0"/>
              </a:rPr>
              <a:t>javac</a:t>
            </a:r>
            <a:br>
              <a:rPr lang="en-US" altLang="ko-KR" sz="1600" b="0" i="0" dirty="0">
                <a:solidFill>
                  <a:srgbClr val="495057"/>
                </a:solidFill>
                <a:effectLst/>
                <a:latin typeface="Source Code Pro" panose="020F0502020204030204" pitchFamily="34" charset="0"/>
              </a:rPr>
            </a:br>
            <a:r>
              <a:rPr lang="en-US" altLang="ko-KR" sz="1600" b="0" i="0" dirty="0">
                <a:solidFill>
                  <a:srgbClr val="495057"/>
                </a:solidFill>
                <a:effectLst/>
                <a:latin typeface="Source Code Pro" panose="020F0502020204030204" pitchFamily="34" charset="0"/>
              </a:rPr>
              <a:t>   $ </a:t>
            </a:r>
            <a:r>
              <a:rPr lang="en-US" altLang="ko-KR" sz="1600" b="0" i="0" dirty="0" err="1">
                <a:solidFill>
                  <a:srgbClr val="495057"/>
                </a:solidFill>
                <a:effectLst/>
                <a:latin typeface="Source Code Pro" panose="020F0502020204030204" pitchFamily="34" charset="0"/>
              </a:rPr>
              <a:t>javac</a:t>
            </a:r>
            <a:endParaRPr lang="en-US" altLang="ko-KR" sz="1600" b="0" i="0" dirty="0">
              <a:solidFill>
                <a:srgbClr val="495057"/>
              </a:solidFill>
              <a:effectLst/>
              <a:latin typeface="Source Code Pro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96401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1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기본 조작 명령어</a:t>
            </a:r>
            <a:endParaRPr dirty="0"/>
          </a:p>
        </p:txBody>
      </p:sp>
      <p:sp>
        <p:nvSpPr>
          <p:cNvPr id="6" name="Google Shape;499;p117">
            <a:extLst>
              <a:ext uri="{FF2B5EF4-FFF2-40B4-BE49-F238E27FC236}">
                <a16:creationId xmlns:a16="http://schemas.microsoft.com/office/drawing/2014/main" id="{2DAA42FF-F6E7-43F0-A6D1-A4A173EB0ECF}"/>
              </a:ext>
            </a:extLst>
          </p:cNvPr>
          <p:cNvSpPr txBox="1"/>
          <p:nvPr/>
        </p:nvSpPr>
        <p:spPr>
          <a:xfrm>
            <a:off x="2198430" y="364583"/>
            <a:ext cx="5935919" cy="4154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285750" indent="-285750">
              <a:buSzPts val="1800"/>
              <a:buFont typeface="Wingdings" panose="05000000000000000000" pitchFamily="2" charset="2"/>
              <a:buChar char="§"/>
              <a:defRPr>
                <a:solidFill>
                  <a:schemeClr val="lt1"/>
                </a:solidFill>
                <a:latin typeface="Krona One"/>
                <a:ea typeface="HY헤드라인M" panose="02030600000101010101" pitchFamily="18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dirty="0"/>
              <a:t>환경변수</a:t>
            </a:r>
            <a:r>
              <a:rPr lang="en-US" altLang="ko-KR" dirty="0"/>
              <a:t> </a:t>
            </a:r>
            <a:r>
              <a:rPr lang="ko-KR" altLang="en-US" dirty="0"/>
              <a:t>등록 </a:t>
            </a:r>
            <a:r>
              <a:rPr lang="en-US" altLang="ko-KR" dirty="0"/>
              <a:t>: </a:t>
            </a:r>
            <a:r>
              <a:rPr lang="ko-KR" altLang="en-US" dirty="0"/>
              <a:t> </a:t>
            </a:r>
            <a:r>
              <a:rPr lang="en-US" altLang="ko-KR" dirty="0" err="1"/>
              <a:t>etc</a:t>
            </a:r>
            <a:r>
              <a:rPr lang="en-US" altLang="ko-KR" dirty="0"/>
              <a:t>/profile </a:t>
            </a:r>
            <a:r>
              <a:rPr lang="ko-KR" altLang="en-US" dirty="0"/>
              <a:t>에 등록함</a:t>
            </a:r>
          </a:p>
        </p:txBody>
      </p:sp>
      <p:sp>
        <p:nvSpPr>
          <p:cNvPr id="11" name="Google Shape;499;p117">
            <a:extLst>
              <a:ext uri="{FF2B5EF4-FFF2-40B4-BE49-F238E27FC236}">
                <a16:creationId xmlns:a16="http://schemas.microsoft.com/office/drawing/2014/main" id="{47EA3FF6-1D7B-4777-9CFC-B6C2BD9E8069}"/>
              </a:ext>
            </a:extLst>
          </p:cNvPr>
          <p:cNvSpPr txBox="1"/>
          <p:nvPr/>
        </p:nvSpPr>
        <p:spPr>
          <a:xfrm>
            <a:off x="2497656" y="857721"/>
            <a:ext cx="6410062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r>
              <a:rPr lang="ko-KR" altLang="en-US" sz="1600" b="0" i="0" dirty="0">
                <a:solidFill>
                  <a:srgbClr val="495057"/>
                </a:solidFill>
                <a:effectLst/>
                <a:latin typeface="Source Code Pro" panose="020F0502020204030204" pitchFamily="34" charset="0"/>
              </a:rPr>
              <a:t>예</a:t>
            </a:r>
            <a:r>
              <a:rPr lang="en-US" altLang="ko-KR" sz="1600" b="0" i="0" dirty="0">
                <a:solidFill>
                  <a:srgbClr val="495057"/>
                </a:solidFill>
                <a:effectLst/>
                <a:latin typeface="Source Code Pro" panose="020F0502020204030204" pitchFamily="34" charset="0"/>
              </a:rPr>
              <a:t>)</a:t>
            </a:r>
            <a:r>
              <a:rPr lang="ko-KR" altLang="en-US" sz="1600" b="0" i="0" dirty="0">
                <a:solidFill>
                  <a:srgbClr val="495057"/>
                </a:solidFill>
                <a:effectLst/>
                <a:latin typeface="Source Code Pro" panose="020F0502020204030204" pitchFamily="34" charset="0"/>
              </a:rPr>
              <a:t> </a:t>
            </a:r>
            <a:r>
              <a:rPr lang="en-US" altLang="ko-KR" sz="1600" b="0" i="0" dirty="0">
                <a:solidFill>
                  <a:srgbClr val="495057"/>
                </a:solidFill>
                <a:effectLst/>
                <a:latin typeface="Source Code Pro" panose="020F0502020204030204" pitchFamily="34" charset="0"/>
              </a:rPr>
              <a:t>vi </a:t>
            </a:r>
            <a:r>
              <a:rPr lang="en-US" altLang="ko-KR" sz="1600" b="0" i="0" dirty="0" err="1">
                <a:solidFill>
                  <a:srgbClr val="495057"/>
                </a:solidFill>
                <a:effectLst/>
                <a:latin typeface="Source Code Pro" panose="020F0502020204030204" pitchFamily="34" charset="0"/>
              </a:rPr>
              <a:t>etc</a:t>
            </a:r>
            <a:r>
              <a:rPr lang="en-US" altLang="ko-KR" sz="1600" b="0" i="0" dirty="0">
                <a:solidFill>
                  <a:srgbClr val="495057"/>
                </a:solidFill>
                <a:effectLst/>
                <a:latin typeface="Source Code Pro" panose="020F0502020204030204" pitchFamily="34" charset="0"/>
              </a:rPr>
              <a:t>/profile</a:t>
            </a:r>
            <a:br>
              <a:rPr lang="en-US" altLang="ko-KR" sz="1600" b="0" i="0" dirty="0">
                <a:solidFill>
                  <a:srgbClr val="495057"/>
                </a:solidFill>
                <a:effectLst/>
                <a:latin typeface="Source Code Pro" panose="020F0502020204030204" pitchFamily="34" charset="0"/>
              </a:rPr>
            </a:br>
            <a:r>
              <a:rPr lang="en-US" altLang="ko-KR" sz="1600" b="0" i="0" dirty="0">
                <a:solidFill>
                  <a:srgbClr val="495057"/>
                </a:solidFill>
                <a:effectLst/>
                <a:latin typeface="Source Code Pro" panose="020F0502020204030204" pitchFamily="34" charset="0"/>
              </a:rPr>
              <a:t>    PATH=</a:t>
            </a:r>
            <a:r>
              <a:rPr lang="en-US" altLang="ko-KR" sz="1600" b="0" i="0" dirty="0" err="1">
                <a:solidFill>
                  <a:srgbClr val="495057"/>
                </a:solidFill>
                <a:effectLst/>
                <a:latin typeface="Source Code Pro" panose="020F0502020204030204" pitchFamily="34" charset="0"/>
              </a:rPr>
              <a:t>usr</a:t>
            </a:r>
            <a:r>
              <a:rPr lang="en-US" altLang="ko-KR" sz="1600" b="0" i="0" dirty="0">
                <a:solidFill>
                  <a:srgbClr val="495057"/>
                </a:solidFill>
                <a:effectLst/>
                <a:latin typeface="Source Code Pro" panose="020F0502020204030204" pitchFamily="34" charset="0"/>
              </a:rPr>
              <a:t>/bin:/</a:t>
            </a:r>
            <a:r>
              <a:rPr lang="en-US" altLang="ko-KR" sz="1600" b="0" i="0" dirty="0" err="1">
                <a:solidFill>
                  <a:srgbClr val="495057"/>
                </a:solidFill>
                <a:effectLst/>
                <a:latin typeface="Source Code Pro" panose="020F0502020204030204" pitchFamily="34" charset="0"/>
              </a:rPr>
              <a:t>usr</a:t>
            </a:r>
            <a:r>
              <a:rPr lang="en-US" altLang="ko-KR" sz="1600" b="0" i="0" dirty="0">
                <a:solidFill>
                  <a:srgbClr val="495057"/>
                </a:solidFill>
                <a:effectLst/>
                <a:latin typeface="Source Code Pro" panose="020F0502020204030204" pitchFamily="34" charset="0"/>
              </a:rPr>
              <a:t>/local/java8/bin</a:t>
            </a: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r>
              <a:rPr lang="en-US" altLang="ko-KR" sz="1600" dirty="0">
                <a:solidFill>
                  <a:srgbClr val="495057"/>
                </a:solidFill>
                <a:latin typeface="Source Code Pro" panose="020F0502020204030204" pitchFamily="34" charset="0"/>
              </a:rPr>
              <a:t>    export PATH</a:t>
            </a:r>
            <a:endParaRPr lang="en-US" altLang="ko-KR" sz="1600" b="0" i="0" dirty="0">
              <a:solidFill>
                <a:srgbClr val="495057"/>
              </a:solidFill>
              <a:effectLst/>
              <a:latin typeface="Source Code Pro" panose="020F0502020204030204" pitchFamily="34" charset="0"/>
            </a:endParaRPr>
          </a:p>
        </p:txBody>
      </p:sp>
      <p:sp>
        <p:nvSpPr>
          <p:cNvPr id="5" name="Google Shape;499;p117">
            <a:extLst>
              <a:ext uri="{FF2B5EF4-FFF2-40B4-BE49-F238E27FC236}">
                <a16:creationId xmlns:a16="http://schemas.microsoft.com/office/drawing/2014/main" id="{BF4E7081-68C0-D627-000B-921431B7732A}"/>
              </a:ext>
            </a:extLst>
          </p:cNvPr>
          <p:cNvSpPr txBox="1"/>
          <p:nvPr/>
        </p:nvSpPr>
        <p:spPr>
          <a:xfrm>
            <a:off x="2189003" y="2169816"/>
            <a:ext cx="5935919" cy="1061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285750" indent="-285750">
              <a:buSzPts val="1800"/>
              <a:buFont typeface="Wingdings" panose="05000000000000000000" pitchFamily="2" charset="2"/>
              <a:buChar char="§"/>
              <a:defRPr>
                <a:solidFill>
                  <a:schemeClr val="lt1"/>
                </a:solidFill>
                <a:latin typeface="Krona One"/>
                <a:ea typeface="HY헤드라인M" panose="02030600000101010101" pitchFamily="18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dirty="0"/>
              <a:t>source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 </a:t>
            </a:r>
            <a:r>
              <a:rPr lang="en-US" altLang="ko-KR" dirty="0"/>
              <a:t>profile </a:t>
            </a:r>
            <a:r>
              <a:rPr lang="ko-KR" altLang="en-US" dirty="0"/>
              <a:t>에 수정된 것을 바로 반영함</a:t>
            </a:r>
            <a:br>
              <a:rPr lang="en-US" altLang="ko-KR" dirty="0"/>
            </a:br>
            <a:r>
              <a:rPr lang="en-US" altLang="ko-KR" dirty="0"/>
              <a:t>PATH </a:t>
            </a:r>
            <a:r>
              <a:rPr lang="ko-KR" altLang="en-US" dirty="0"/>
              <a:t>환경변수에 등록했을 경우 바로 반영되지 않고</a:t>
            </a:r>
            <a:r>
              <a:rPr lang="en-US" altLang="ko-KR" dirty="0"/>
              <a:t>,</a:t>
            </a:r>
            <a:r>
              <a:rPr lang="ko-KR" altLang="en-US" dirty="0"/>
              <a:t> 재로그인 후 반영되나 재로그인 없이 바로 사용하고 싶을 때 실행</a:t>
            </a:r>
          </a:p>
        </p:txBody>
      </p:sp>
      <p:sp>
        <p:nvSpPr>
          <p:cNvPr id="7" name="Google Shape;499;p117">
            <a:extLst>
              <a:ext uri="{FF2B5EF4-FFF2-40B4-BE49-F238E27FC236}">
                <a16:creationId xmlns:a16="http://schemas.microsoft.com/office/drawing/2014/main" id="{E0E1486B-AE57-787A-D369-950B69A4521A}"/>
              </a:ext>
            </a:extLst>
          </p:cNvPr>
          <p:cNvSpPr txBox="1"/>
          <p:nvPr/>
        </p:nvSpPr>
        <p:spPr>
          <a:xfrm>
            <a:off x="2497656" y="3412385"/>
            <a:ext cx="6410062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r>
              <a:rPr lang="ko-KR" altLang="en-US" sz="1600" b="0" i="0" dirty="0">
                <a:solidFill>
                  <a:srgbClr val="495057"/>
                </a:solidFill>
                <a:effectLst/>
                <a:latin typeface="Source Code Pro" panose="020F0502020204030204" pitchFamily="34" charset="0"/>
              </a:rPr>
              <a:t>예</a:t>
            </a:r>
            <a:r>
              <a:rPr lang="en-US" altLang="ko-KR" sz="1600" b="0" i="0" dirty="0">
                <a:solidFill>
                  <a:srgbClr val="495057"/>
                </a:solidFill>
                <a:effectLst/>
                <a:latin typeface="Source Code Pro" panose="020F0502020204030204" pitchFamily="34" charset="0"/>
              </a:rPr>
              <a:t>)</a:t>
            </a:r>
            <a:r>
              <a:rPr lang="ko-KR" altLang="en-US" sz="1600" b="0" i="0" dirty="0">
                <a:solidFill>
                  <a:srgbClr val="495057"/>
                </a:solidFill>
                <a:effectLst/>
                <a:latin typeface="Source Code Pro" panose="020F0502020204030204" pitchFamily="34" charset="0"/>
              </a:rPr>
              <a:t> </a:t>
            </a:r>
            <a:r>
              <a:rPr lang="en-US" altLang="ko-KR" sz="1600" b="0" i="0" dirty="0">
                <a:solidFill>
                  <a:srgbClr val="495057"/>
                </a:solidFill>
                <a:effectLst/>
                <a:latin typeface="Source Code Pro" panose="020F0502020204030204" pitchFamily="34" charset="0"/>
              </a:rPr>
              <a:t>source </a:t>
            </a:r>
            <a:r>
              <a:rPr lang="en-US" altLang="ko-KR" sz="1600" b="0" i="0" dirty="0" err="1">
                <a:solidFill>
                  <a:srgbClr val="495057"/>
                </a:solidFill>
                <a:effectLst/>
                <a:latin typeface="Source Code Pro" panose="020F0502020204030204" pitchFamily="34" charset="0"/>
              </a:rPr>
              <a:t>etc</a:t>
            </a:r>
            <a:r>
              <a:rPr lang="en-US" altLang="ko-KR" sz="1600" b="0" i="0" dirty="0">
                <a:solidFill>
                  <a:srgbClr val="495057"/>
                </a:solidFill>
                <a:effectLst/>
                <a:latin typeface="Source Code Pro" panose="020F0502020204030204" pitchFamily="34" charset="0"/>
              </a:rPr>
              <a:t>/profile</a:t>
            </a:r>
          </a:p>
        </p:txBody>
      </p:sp>
    </p:spTree>
    <p:extLst>
      <p:ext uri="{BB962C8B-B14F-4D97-AF65-F5344CB8AC3E}">
        <p14:creationId xmlns:p14="http://schemas.microsoft.com/office/powerpoint/2010/main" val="9383322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1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기본 조작 명령어</a:t>
            </a:r>
            <a:endParaRPr dirty="0"/>
          </a:p>
        </p:txBody>
      </p:sp>
      <p:sp>
        <p:nvSpPr>
          <p:cNvPr id="6" name="Google Shape;499;p117">
            <a:extLst>
              <a:ext uri="{FF2B5EF4-FFF2-40B4-BE49-F238E27FC236}">
                <a16:creationId xmlns:a16="http://schemas.microsoft.com/office/drawing/2014/main" id="{2DAA42FF-F6E7-43F0-A6D1-A4A173EB0ECF}"/>
              </a:ext>
            </a:extLst>
          </p:cNvPr>
          <p:cNvSpPr txBox="1"/>
          <p:nvPr/>
        </p:nvSpPr>
        <p:spPr>
          <a:xfrm>
            <a:off x="2198430" y="364583"/>
            <a:ext cx="5935919" cy="4154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285750" indent="-285750">
              <a:buSzPts val="1800"/>
              <a:buFont typeface="Wingdings" panose="05000000000000000000" pitchFamily="2" charset="2"/>
              <a:buChar char="§"/>
              <a:defRPr>
                <a:solidFill>
                  <a:schemeClr val="lt1"/>
                </a:solidFill>
                <a:latin typeface="Krona One"/>
                <a:ea typeface="HY헤드라인M" panose="02030600000101010101" pitchFamily="18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dirty="0" err="1"/>
              <a:t>df</a:t>
            </a:r>
            <a:r>
              <a:rPr lang="en-US" altLang="ko-KR" dirty="0"/>
              <a:t> –k : </a:t>
            </a:r>
            <a:r>
              <a:rPr lang="ko-KR" altLang="en-US" dirty="0"/>
              <a:t> 현재 디렉토리 별 디스크 사이즈 분배 정보 보기</a:t>
            </a:r>
            <a:r>
              <a:rPr lang="en-US" altLang="ko-KR" dirty="0"/>
              <a:t>(</a:t>
            </a:r>
            <a:r>
              <a:rPr lang="en-US" altLang="ko-KR" dirty="0" err="1"/>
              <a:t>kbyte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1" name="Google Shape;499;p117">
            <a:extLst>
              <a:ext uri="{FF2B5EF4-FFF2-40B4-BE49-F238E27FC236}">
                <a16:creationId xmlns:a16="http://schemas.microsoft.com/office/drawing/2014/main" id="{47EA3FF6-1D7B-4777-9CFC-B6C2BD9E8069}"/>
              </a:ext>
            </a:extLst>
          </p:cNvPr>
          <p:cNvSpPr txBox="1"/>
          <p:nvPr/>
        </p:nvSpPr>
        <p:spPr>
          <a:xfrm>
            <a:off x="2497656" y="881288"/>
            <a:ext cx="6410062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r>
              <a:rPr lang="ko-KR" altLang="en-US" sz="1600" b="0" i="0" dirty="0">
                <a:solidFill>
                  <a:srgbClr val="495057"/>
                </a:solidFill>
                <a:effectLst/>
                <a:latin typeface="Source Code Pro" panose="020F0502020204030204" pitchFamily="34" charset="0"/>
              </a:rPr>
              <a:t>예</a:t>
            </a:r>
            <a:r>
              <a:rPr lang="en-US" altLang="ko-KR" sz="1600" b="0" i="0" dirty="0">
                <a:solidFill>
                  <a:srgbClr val="495057"/>
                </a:solidFill>
                <a:effectLst/>
                <a:latin typeface="Source Code Pro" panose="020F0502020204030204" pitchFamily="34" charset="0"/>
              </a:rPr>
              <a:t>)</a:t>
            </a:r>
            <a:r>
              <a:rPr lang="ko-KR" altLang="en-US" sz="1600" b="0" i="0" dirty="0">
                <a:solidFill>
                  <a:srgbClr val="495057"/>
                </a:solidFill>
                <a:effectLst/>
                <a:latin typeface="Source Code Pro" panose="020F0502020204030204" pitchFamily="34" charset="0"/>
              </a:rPr>
              <a:t> </a:t>
            </a:r>
            <a:r>
              <a:rPr lang="en-US" altLang="ko-KR" sz="1600" b="0" i="0" dirty="0" err="1">
                <a:solidFill>
                  <a:srgbClr val="495057"/>
                </a:solidFill>
                <a:effectLst/>
                <a:latin typeface="Source Code Pro" panose="020F0502020204030204" pitchFamily="34" charset="0"/>
              </a:rPr>
              <a:t>df</a:t>
            </a:r>
            <a:r>
              <a:rPr lang="en-US" altLang="ko-KR" sz="1600" b="0" i="0" dirty="0">
                <a:solidFill>
                  <a:srgbClr val="495057"/>
                </a:solidFill>
                <a:effectLst/>
                <a:latin typeface="Source Code Pro" panose="020F0502020204030204" pitchFamily="34" charset="0"/>
              </a:rPr>
              <a:t> –k </a:t>
            </a:r>
          </a:p>
        </p:txBody>
      </p:sp>
      <p:sp>
        <p:nvSpPr>
          <p:cNvPr id="2" name="Google Shape;499;p117">
            <a:extLst>
              <a:ext uri="{FF2B5EF4-FFF2-40B4-BE49-F238E27FC236}">
                <a16:creationId xmlns:a16="http://schemas.microsoft.com/office/drawing/2014/main" id="{D104008C-789F-28BE-1CEA-9F834BBCE5C7}"/>
              </a:ext>
            </a:extLst>
          </p:cNvPr>
          <p:cNvSpPr txBox="1"/>
          <p:nvPr/>
        </p:nvSpPr>
        <p:spPr>
          <a:xfrm>
            <a:off x="2207857" y="2344212"/>
            <a:ext cx="5935919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285750" indent="-285750">
              <a:buSzPts val="1800"/>
              <a:buFont typeface="Wingdings" panose="05000000000000000000" pitchFamily="2" charset="2"/>
              <a:buChar char="§"/>
              <a:defRPr>
                <a:solidFill>
                  <a:schemeClr val="lt1"/>
                </a:solidFill>
                <a:latin typeface="Krona One"/>
                <a:ea typeface="HY헤드라인M" panose="02030600000101010101" pitchFamily="18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dirty="0" err="1"/>
              <a:t>lsof</a:t>
            </a:r>
            <a:r>
              <a:rPr lang="en-US" altLang="ko-KR" dirty="0"/>
              <a:t> –</a:t>
            </a:r>
            <a:r>
              <a:rPr lang="en-US" altLang="ko-KR" dirty="0" err="1"/>
              <a:t>i</a:t>
            </a:r>
            <a:r>
              <a:rPr lang="en-US" altLang="ko-KR" dirty="0"/>
              <a:t>:</a:t>
            </a:r>
            <a:r>
              <a:rPr lang="ko-KR" altLang="en-US" dirty="0"/>
              <a:t>포트번호</a:t>
            </a:r>
            <a:r>
              <a:rPr lang="en-US" altLang="ko-KR" dirty="0"/>
              <a:t> : </a:t>
            </a:r>
            <a:r>
              <a:rPr lang="ko-KR" altLang="en-US" dirty="0"/>
              <a:t> 포트번호를 사용하는 프로세스 정보</a:t>
            </a:r>
            <a:r>
              <a:rPr lang="en-US" altLang="ko-KR" dirty="0"/>
              <a:t> </a:t>
            </a:r>
            <a:r>
              <a:rPr lang="ko-KR" altLang="en-US" dirty="0"/>
              <a:t>보기</a:t>
            </a:r>
            <a:br>
              <a:rPr lang="en-US" altLang="ko-KR" dirty="0"/>
            </a:br>
            <a:r>
              <a:rPr lang="ko-KR" altLang="en-US" dirty="0"/>
              <a:t>프로세스 번호 확인후 강제 종료 시 사용</a:t>
            </a:r>
            <a:r>
              <a:rPr lang="en-US" altLang="ko-KR" dirty="0"/>
              <a:t>(kill -9</a:t>
            </a:r>
            <a:r>
              <a:rPr lang="ko-KR" altLang="en-US" dirty="0"/>
              <a:t> 프로세스번호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Google Shape;499;p117">
            <a:extLst>
              <a:ext uri="{FF2B5EF4-FFF2-40B4-BE49-F238E27FC236}">
                <a16:creationId xmlns:a16="http://schemas.microsoft.com/office/drawing/2014/main" id="{014ABD02-53D9-3488-DDAF-78A8EC724057}"/>
              </a:ext>
            </a:extLst>
          </p:cNvPr>
          <p:cNvSpPr txBox="1"/>
          <p:nvPr/>
        </p:nvSpPr>
        <p:spPr>
          <a:xfrm>
            <a:off x="2497656" y="3247416"/>
            <a:ext cx="6410062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r>
              <a:rPr lang="ko-KR" altLang="en-US" sz="1600" b="0" i="0" dirty="0">
                <a:solidFill>
                  <a:srgbClr val="495057"/>
                </a:solidFill>
                <a:effectLst/>
                <a:latin typeface="Source Code Pro" panose="020F0502020204030204" pitchFamily="34" charset="0"/>
              </a:rPr>
              <a:t>예</a:t>
            </a:r>
            <a:r>
              <a:rPr lang="en-US" altLang="ko-KR" sz="1600" b="0" i="0" dirty="0">
                <a:solidFill>
                  <a:srgbClr val="495057"/>
                </a:solidFill>
                <a:effectLst/>
                <a:latin typeface="Source Code Pro" panose="020F0502020204030204" pitchFamily="34" charset="0"/>
              </a:rPr>
              <a:t>)</a:t>
            </a:r>
            <a:r>
              <a:rPr lang="ko-KR" altLang="en-US" sz="1600" b="0" i="0" dirty="0">
                <a:solidFill>
                  <a:srgbClr val="495057"/>
                </a:solidFill>
                <a:effectLst/>
                <a:latin typeface="Source Code Pro" panose="020F0502020204030204" pitchFamily="34" charset="0"/>
              </a:rPr>
              <a:t> </a:t>
            </a:r>
            <a:r>
              <a:rPr lang="en-US" altLang="ko-KR" sz="1600" b="0" i="0" dirty="0" err="1">
                <a:solidFill>
                  <a:srgbClr val="495057"/>
                </a:solidFill>
                <a:effectLst/>
                <a:latin typeface="Source Code Pro" panose="020F0502020204030204" pitchFamily="34" charset="0"/>
              </a:rPr>
              <a:t>lsof</a:t>
            </a:r>
            <a:r>
              <a:rPr lang="en-US" altLang="ko-KR" sz="1600" b="0" i="0" dirty="0">
                <a:solidFill>
                  <a:srgbClr val="495057"/>
                </a:solidFill>
                <a:effectLst/>
                <a:latin typeface="Source Code Pro" panose="020F0502020204030204" pitchFamily="34" charset="0"/>
              </a:rPr>
              <a:t> –i:3000 </a:t>
            </a:r>
          </a:p>
        </p:txBody>
      </p:sp>
    </p:spTree>
    <p:extLst>
      <p:ext uri="{BB962C8B-B14F-4D97-AF65-F5344CB8AC3E}">
        <p14:creationId xmlns:p14="http://schemas.microsoft.com/office/powerpoint/2010/main" val="15012453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1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기본 조작 명령어</a:t>
            </a:r>
            <a:endParaRPr dirty="0"/>
          </a:p>
        </p:txBody>
      </p:sp>
      <p:sp>
        <p:nvSpPr>
          <p:cNvPr id="6" name="Google Shape;499;p117">
            <a:extLst>
              <a:ext uri="{FF2B5EF4-FFF2-40B4-BE49-F238E27FC236}">
                <a16:creationId xmlns:a16="http://schemas.microsoft.com/office/drawing/2014/main" id="{2DAA42FF-F6E7-43F0-A6D1-A4A173EB0ECF}"/>
              </a:ext>
            </a:extLst>
          </p:cNvPr>
          <p:cNvSpPr txBox="1"/>
          <p:nvPr/>
        </p:nvSpPr>
        <p:spPr>
          <a:xfrm>
            <a:off x="2198430" y="364583"/>
            <a:ext cx="5935919" cy="4154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285750" indent="-285750">
              <a:buSzPts val="1800"/>
              <a:buFont typeface="Wingdings" panose="05000000000000000000" pitchFamily="2" charset="2"/>
              <a:buChar char="§"/>
              <a:defRPr>
                <a:solidFill>
                  <a:schemeClr val="lt1"/>
                </a:solidFill>
                <a:latin typeface="Krona One"/>
                <a:ea typeface="HY헤드라인M" panose="02030600000101010101" pitchFamily="18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dirty="0" err="1"/>
              <a:t>Ifconfig</a:t>
            </a:r>
            <a:r>
              <a:rPr lang="en-US" altLang="ko-KR" dirty="0"/>
              <a:t> -a : </a:t>
            </a:r>
            <a:r>
              <a:rPr lang="ko-KR" altLang="en-US" dirty="0"/>
              <a:t>현재 컴퓨터의 </a:t>
            </a:r>
            <a:r>
              <a:rPr lang="en-US" altLang="ko-KR" dirty="0" err="1"/>
              <a:t>ip</a:t>
            </a:r>
            <a:r>
              <a:rPr lang="en-US" altLang="ko-KR" dirty="0"/>
              <a:t> </a:t>
            </a:r>
            <a:r>
              <a:rPr lang="ko-KR" altLang="en-US" dirty="0"/>
              <a:t>정보 보기</a:t>
            </a:r>
          </a:p>
        </p:txBody>
      </p:sp>
      <p:sp>
        <p:nvSpPr>
          <p:cNvPr id="11" name="Google Shape;499;p117">
            <a:extLst>
              <a:ext uri="{FF2B5EF4-FFF2-40B4-BE49-F238E27FC236}">
                <a16:creationId xmlns:a16="http://schemas.microsoft.com/office/drawing/2014/main" id="{47EA3FF6-1D7B-4777-9CFC-B6C2BD9E8069}"/>
              </a:ext>
            </a:extLst>
          </p:cNvPr>
          <p:cNvSpPr txBox="1"/>
          <p:nvPr/>
        </p:nvSpPr>
        <p:spPr>
          <a:xfrm>
            <a:off x="2497656" y="881288"/>
            <a:ext cx="6410062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r>
              <a:rPr lang="ko-KR" altLang="en-US" sz="1600" b="0" i="0" dirty="0">
                <a:solidFill>
                  <a:srgbClr val="495057"/>
                </a:solidFill>
                <a:effectLst/>
                <a:latin typeface="Source Code Pro" panose="020F0502020204030204" pitchFamily="34" charset="0"/>
              </a:rPr>
              <a:t>예</a:t>
            </a:r>
            <a:r>
              <a:rPr lang="en-US" altLang="ko-KR" sz="1600" b="0" i="0" dirty="0">
                <a:solidFill>
                  <a:srgbClr val="495057"/>
                </a:solidFill>
                <a:effectLst/>
                <a:latin typeface="Source Code Pro" panose="020F0502020204030204" pitchFamily="34" charset="0"/>
              </a:rPr>
              <a:t>)</a:t>
            </a:r>
            <a:r>
              <a:rPr lang="ko-KR" altLang="en-US" sz="1600" b="0" i="0" dirty="0">
                <a:solidFill>
                  <a:srgbClr val="495057"/>
                </a:solidFill>
                <a:effectLst/>
                <a:latin typeface="Source Code Pro" panose="020F0502020204030204" pitchFamily="34" charset="0"/>
              </a:rPr>
              <a:t> </a:t>
            </a:r>
            <a:r>
              <a:rPr lang="en-US" altLang="ko-KR" sz="1600" dirty="0" err="1">
                <a:solidFill>
                  <a:srgbClr val="495057"/>
                </a:solidFill>
                <a:latin typeface="Source Code Pro" panose="020F0502020204030204" pitchFamily="34" charset="0"/>
              </a:rPr>
              <a:t>ifconfig</a:t>
            </a:r>
            <a:r>
              <a:rPr lang="en-US" altLang="ko-KR" sz="1600" dirty="0">
                <a:solidFill>
                  <a:srgbClr val="495057"/>
                </a:solidFill>
                <a:latin typeface="Source Code Pro" panose="020F0502020204030204" pitchFamily="34" charset="0"/>
              </a:rPr>
              <a:t> -a</a:t>
            </a:r>
            <a:r>
              <a:rPr lang="en-US" altLang="ko-KR" sz="1600" b="0" i="0" dirty="0">
                <a:solidFill>
                  <a:srgbClr val="495057"/>
                </a:solidFill>
                <a:effectLst/>
                <a:latin typeface="Source Code Pro" panose="020F0502020204030204" pitchFamily="34" charset="0"/>
              </a:rPr>
              <a:t> </a:t>
            </a:r>
          </a:p>
        </p:txBody>
      </p:sp>
      <p:sp>
        <p:nvSpPr>
          <p:cNvPr id="2" name="Google Shape;499;p117">
            <a:extLst>
              <a:ext uri="{FF2B5EF4-FFF2-40B4-BE49-F238E27FC236}">
                <a16:creationId xmlns:a16="http://schemas.microsoft.com/office/drawing/2014/main" id="{D104008C-789F-28BE-1CEA-9F834BBCE5C7}"/>
              </a:ext>
            </a:extLst>
          </p:cNvPr>
          <p:cNvSpPr txBox="1"/>
          <p:nvPr/>
        </p:nvSpPr>
        <p:spPr>
          <a:xfrm>
            <a:off x="2207857" y="2344212"/>
            <a:ext cx="5935919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285750" indent="-285750">
              <a:buSzPts val="1800"/>
              <a:buFont typeface="Wingdings" panose="05000000000000000000" pitchFamily="2" charset="2"/>
              <a:buChar char="§"/>
              <a:defRPr>
                <a:solidFill>
                  <a:schemeClr val="lt1"/>
                </a:solidFill>
                <a:latin typeface="Krona One"/>
                <a:ea typeface="HY헤드라인M" panose="02030600000101010101" pitchFamily="18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dirty="0"/>
              <a:t>netstat –</a:t>
            </a:r>
            <a:r>
              <a:rPr lang="en-US" altLang="ko-KR" dirty="0" err="1"/>
              <a:t>anp</a:t>
            </a:r>
            <a:r>
              <a:rPr lang="en-US" altLang="ko-KR" dirty="0"/>
              <a:t> : </a:t>
            </a:r>
            <a:r>
              <a:rPr lang="ko-KR" altLang="en-US" dirty="0"/>
              <a:t>현재 연결된 네트웍 </a:t>
            </a:r>
            <a:r>
              <a:rPr lang="en-US" altLang="ko-KR" dirty="0" err="1"/>
              <a:t>ip</a:t>
            </a:r>
            <a:r>
              <a:rPr lang="en-US" altLang="ko-KR" dirty="0"/>
              <a:t>/port</a:t>
            </a:r>
            <a:r>
              <a:rPr lang="ko-KR" altLang="en-US" dirty="0"/>
              <a:t> 와 프로세스번호를 보기</a:t>
            </a:r>
          </a:p>
        </p:txBody>
      </p:sp>
      <p:sp>
        <p:nvSpPr>
          <p:cNvPr id="3" name="Google Shape;499;p117">
            <a:extLst>
              <a:ext uri="{FF2B5EF4-FFF2-40B4-BE49-F238E27FC236}">
                <a16:creationId xmlns:a16="http://schemas.microsoft.com/office/drawing/2014/main" id="{014ABD02-53D9-3488-DDAF-78A8EC724057}"/>
              </a:ext>
            </a:extLst>
          </p:cNvPr>
          <p:cNvSpPr txBox="1"/>
          <p:nvPr/>
        </p:nvSpPr>
        <p:spPr>
          <a:xfrm>
            <a:off x="2497656" y="3247416"/>
            <a:ext cx="6410062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SzPts val="1800"/>
            </a:pPr>
            <a:r>
              <a:rPr lang="ko-KR" altLang="en-US" sz="1600" b="0" i="0" dirty="0">
                <a:solidFill>
                  <a:srgbClr val="495057"/>
                </a:solidFill>
                <a:effectLst/>
                <a:latin typeface="Source Code Pro" panose="020F0502020204030204" pitchFamily="34" charset="0"/>
              </a:rPr>
              <a:t>예</a:t>
            </a:r>
            <a:r>
              <a:rPr lang="en-US" altLang="ko-KR" sz="1600" b="0" i="0" dirty="0">
                <a:solidFill>
                  <a:srgbClr val="495057"/>
                </a:solidFill>
                <a:effectLst/>
                <a:latin typeface="Source Code Pro" panose="020F0502020204030204" pitchFamily="34" charset="0"/>
              </a:rPr>
              <a:t>)</a:t>
            </a:r>
            <a:r>
              <a:rPr lang="ko-KR" altLang="en-US" sz="1600" b="0" i="0" dirty="0">
                <a:solidFill>
                  <a:srgbClr val="495057"/>
                </a:solidFill>
                <a:effectLst/>
                <a:latin typeface="Source Code Pro" panose="020F0502020204030204" pitchFamily="34" charset="0"/>
              </a:rPr>
              <a:t> </a:t>
            </a:r>
            <a:r>
              <a:rPr lang="en-US" altLang="ko-KR" sz="1600" dirty="0">
                <a:solidFill>
                  <a:srgbClr val="495057"/>
                </a:solidFill>
                <a:latin typeface="Source Code Pro" panose="020F0502020204030204" pitchFamily="34" charset="0"/>
              </a:rPr>
              <a:t>3000</a:t>
            </a:r>
            <a:r>
              <a:rPr lang="en-US" altLang="ko-KR" sz="1600" b="0" i="0" dirty="0">
                <a:solidFill>
                  <a:srgbClr val="495057"/>
                </a:solidFill>
                <a:effectLst/>
                <a:latin typeface="Source Code Pro" panose="020F0502020204030204" pitchFamily="34" charset="0"/>
              </a:rPr>
              <a:t> </a:t>
            </a:r>
            <a:r>
              <a:rPr lang="ko-KR" altLang="en-US" sz="1600" b="0" i="0" dirty="0">
                <a:solidFill>
                  <a:srgbClr val="495057"/>
                </a:solidFill>
                <a:effectLst/>
                <a:latin typeface="Source Code Pro" panose="020F0502020204030204" pitchFamily="34" charset="0"/>
              </a:rPr>
              <a:t>포트를 사용하는 네트워크</a:t>
            </a:r>
            <a:r>
              <a:rPr lang="en-US" altLang="ko-KR" sz="1600" b="0" i="0" dirty="0">
                <a:solidFill>
                  <a:srgbClr val="495057"/>
                </a:solidFill>
                <a:effectLst/>
                <a:latin typeface="Source Code Pro" panose="020F0502020204030204" pitchFamily="34" charset="0"/>
              </a:rPr>
              <a:t>/</a:t>
            </a:r>
            <a:r>
              <a:rPr lang="ko-KR" altLang="en-US" sz="1600" b="0" i="0" dirty="0">
                <a:solidFill>
                  <a:srgbClr val="495057"/>
                </a:solidFill>
                <a:effectLst/>
                <a:latin typeface="Source Code Pro" panose="020F0502020204030204" pitchFamily="34" charset="0"/>
              </a:rPr>
              <a:t>프로세스 보기</a:t>
            </a:r>
            <a:br>
              <a:rPr lang="en-US" altLang="ko-KR" sz="1600" b="0" i="0" dirty="0">
                <a:solidFill>
                  <a:srgbClr val="495057"/>
                </a:solidFill>
                <a:effectLst/>
                <a:latin typeface="Source Code Pro" panose="020F0502020204030204" pitchFamily="34" charset="0"/>
              </a:rPr>
            </a:br>
            <a:r>
              <a:rPr lang="en-US" altLang="ko-KR" sz="1600" b="0" i="0" dirty="0">
                <a:solidFill>
                  <a:srgbClr val="495057"/>
                </a:solidFill>
                <a:effectLst/>
                <a:latin typeface="Source Code Pro" panose="020F0502020204030204" pitchFamily="34" charset="0"/>
              </a:rPr>
              <a:t>    $ netstat -</a:t>
            </a:r>
            <a:r>
              <a:rPr lang="en-US" altLang="ko-KR" sz="1600" b="0" i="0" dirty="0" err="1">
                <a:solidFill>
                  <a:srgbClr val="495057"/>
                </a:solidFill>
                <a:effectLst/>
                <a:latin typeface="Source Code Pro" panose="020F0502020204030204" pitchFamily="34" charset="0"/>
              </a:rPr>
              <a:t>anv</a:t>
            </a:r>
            <a:r>
              <a:rPr lang="en-US" altLang="ko-KR" sz="1600" b="0" i="0" dirty="0">
                <a:solidFill>
                  <a:srgbClr val="495057"/>
                </a:solidFill>
                <a:effectLst/>
                <a:latin typeface="Source Code Pro" panose="020F0502020204030204" pitchFamily="34" charset="0"/>
              </a:rPr>
              <a:t> | grep LISTEN </a:t>
            </a:r>
            <a:r>
              <a:rPr lang="en-US" altLang="ko-KR" sz="1600" b="0" i="0">
                <a:solidFill>
                  <a:srgbClr val="495057"/>
                </a:solidFill>
                <a:effectLst/>
                <a:latin typeface="Source Code Pro" panose="020F0502020204030204" pitchFamily="34" charset="0"/>
              </a:rPr>
              <a:t>| grep 3000 </a:t>
            </a:r>
            <a:endParaRPr lang="en-US" altLang="ko-KR" sz="1600" b="0" i="0" dirty="0">
              <a:solidFill>
                <a:srgbClr val="495057"/>
              </a:solidFill>
              <a:effectLst/>
              <a:latin typeface="Source Code Pro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90494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1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기본 조작 명령어</a:t>
            </a:r>
            <a:endParaRPr dirty="0"/>
          </a:p>
        </p:txBody>
      </p:sp>
      <p:sp>
        <p:nvSpPr>
          <p:cNvPr id="6" name="Google Shape;499;p117">
            <a:extLst>
              <a:ext uri="{FF2B5EF4-FFF2-40B4-BE49-F238E27FC236}">
                <a16:creationId xmlns:a16="http://schemas.microsoft.com/office/drawing/2014/main" id="{2DAA42FF-F6E7-43F0-A6D1-A4A173EB0ECF}"/>
              </a:ext>
            </a:extLst>
          </p:cNvPr>
          <p:cNvSpPr txBox="1"/>
          <p:nvPr/>
        </p:nvSpPr>
        <p:spPr>
          <a:xfrm>
            <a:off x="2198430" y="364583"/>
            <a:ext cx="5935919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285750" indent="-285750">
              <a:buSzPts val="1800"/>
              <a:buFont typeface="Wingdings" panose="05000000000000000000" pitchFamily="2" charset="2"/>
              <a:buChar char="§"/>
              <a:defRPr>
                <a:solidFill>
                  <a:schemeClr val="lt1"/>
                </a:solidFill>
                <a:latin typeface="Krona One"/>
                <a:ea typeface="HY헤드라인M" panose="02030600000101010101" pitchFamily="18" charset="-127"/>
              </a:defRPr>
            </a:lvl1pPr>
          </a:lstStyle>
          <a:p>
            <a:r>
              <a:rPr lang="ko-KR" altLang="en-US" dirty="0"/>
              <a:t>표현식</a:t>
            </a:r>
          </a:p>
        </p:txBody>
      </p:sp>
      <p:sp>
        <p:nvSpPr>
          <p:cNvPr id="11" name="Google Shape;499;p117">
            <a:extLst>
              <a:ext uri="{FF2B5EF4-FFF2-40B4-BE49-F238E27FC236}">
                <a16:creationId xmlns:a16="http://schemas.microsoft.com/office/drawing/2014/main" id="{47EA3FF6-1D7B-4777-9CFC-B6C2BD9E8069}"/>
              </a:ext>
            </a:extLst>
          </p:cNvPr>
          <p:cNvSpPr txBox="1"/>
          <p:nvPr/>
        </p:nvSpPr>
        <p:spPr>
          <a:xfrm>
            <a:off x="2511140" y="718100"/>
            <a:ext cx="6410062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r>
              <a:rPr lang="ko-KR" altLang="en-US" sz="1200" b="1" u="sng" dirty="0">
                <a:solidFill>
                  <a:srgbClr val="FF0000"/>
                </a:solidFill>
                <a:latin typeface="Comfortaa"/>
                <a:ea typeface="HY그래픽M" panose="02030600000101010101" pitchFamily="18" charset="-127"/>
                <a:sym typeface="Comfortaa"/>
              </a:rPr>
              <a:t>세미콜론</a:t>
            </a:r>
            <a:r>
              <a:rPr lang="en-US" altLang="ko-KR" sz="1200" b="1" u="sng" dirty="0">
                <a:solidFill>
                  <a:srgbClr val="FF0000"/>
                </a:solidFill>
                <a:latin typeface="Comfortaa"/>
                <a:ea typeface="HY그래픽M" panose="02030600000101010101" pitchFamily="18" charset="-127"/>
                <a:sym typeface="Comfortaa"/>
              </a:rPr>
              <a:t>(;)</a:t>
            </a:r>
            <a:r>
              <a:rPr lang="en-US" altLang="ko-KR" sz="1200" dirty="0">
                <a:solidFill>
                  <a:schemeClr val="bg1"/>
                </a:solidFill>
                <a:latin typeface="Comfortaa"/>
                <a:ea typeface="HY그래픽M" panose="02030600000101010101" pitchFamily="18" charset="-127"/>
                <a:sym typeface="Comfortaa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Comfortaa"/>
                <a:ea typeface="HY그래픽M" panose="02030600000101010101" pitchFamily="18" charset="-127"/>
                <a:sym typeface="Comfortaa"/>
              </a:rPr>
              <a:t>또는 줄 바꿈</a:t>
            </a:r>
            <a:endParaRPr sz="1200" dirty="0">
              <a:solidFill>
                <a:schemeClr val="bg1"/>
              </a:solidFill>
              <a:latin typeface="Comfortaa"/>
              <a:ea typeface="HY그래픽M" panose="02030600000101010101" pitchFamily="18" charset="-127"/>
              <a:sym typeface="Comfortaa"/>
            </a:endParaRPr>
          </a:p>
        </p:txBody>
      </p:sp>
      <p:sp>
        <p:nvSpPr>
          <p:cNvPr id="10" name="Google Shape;499;p117">
            <a:extLst>
              <a:ext uri="{FF2B5EF4-FFF2-40B4-BE49-F238E27FC236}">
                <a16:creationId xmlns:a16="http://schemas.microsoft.com/office/drawing/2014/main" id="{A2F16769-64FC-40AF-8A2E-D3E45531B2BC}"/>
              </a:ext>
            </a:extLst>
          </p:cNvPr>
          <p:cNvSpPr txBox="1"/>
          <p:nvPr/>
        </p:nvSpPr>
        <p:spPr>
          <a:xfrm>
            <a:off x="2207950" y="1110593"/>
            <a:ext cx="5935919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285750" indent="-285750">
              <a:buSzPts val="1800"/>
              <a:buFont typeface="Wingdings" panose="05000000000000000000" pitchFamily="2" charset="2"/>
              <a:buChar char="§"/>
              <a:defRPr>
                <a:solidFill>
                  <a:schemeClr val="lt1"/>
                </a:solidFill>
                <a:latin typeface="Krona One"/>
                <a:ea typeface="HY헤드라인M" panose="02030600000101010101" pitchFamily="18" charset="-127"/>
              </a:defRPr>
            </a:lvl1pPr>
          </a:lstStyle>
          <a:p>
            <a:r>
              <a:rPr lang="ko-KR" altLang="en-US" dirty="0"/>
              <a:t>식별자</a:t>
            </a:r>
            <a:r>
              <a:rPr lang="en-US" altLang="ko-KR" dirty="0"/>
              <a:t>(</a:t>
            </a:r>
            <a:r>
              <a:rPr lang="ko-KR" altLang="en-US" dirty="0"/>
              <a:t>변수 명</a:t>
            </a:r>
            <a:r>
              <a:rPr lang="en-US" altLang="ko-KR" dirty="0"/>
              <a:t>)</a:t>
            </a:r>
            <a:r>
              <a:rPr lang="ko-KR" altLang="en-US" dirty="0"/>
              <a:t> 명명규칙 </a:t>
            </a:r>
            <a:r>
              <a:rPr lang="en-US" altLang="ko-KR" dirty="0"/>
              <a:t>: </a:t>
            </a:r>
            <a:r>
              <a:rPr lang="ko-KR" altLang="en-US" dirty="0"/>
              <a:t>영어가 기본</a:t>
            </a:r>
            <a:r>
              <a:rPr lang="en-US" altLang="ko-KR" dirty="0"/>
              <a:t>, </a:t>
            </a:r>
            <a:r>
              <a:rPr lang="ko-KR" altLang="en-US" dirty="0"/>
              <a:t>한글</a:t>
            </a:r>
            <a:r>
              <a:rPr lang="en-US" altLang="ko-KR" dirty="0"/>
              <a:t>, </a:t>
            </a:r>
            <a:r>
              <a:rPr lang="ko-KR" altLang="en-US" dirty="0"/>
              <a:t>한자 가능</a:t>
            </a:r>
          </a:p>
        </p:txBody>
      </p:sp>
      <p:sp>
        <p:nvSpPr>
          <p:cNvPr id="13" name="Google Shape;499;p117">
            <a:extLst>
              <a:ext uri="{FF2B5EF4-FFF2-40B4-BE49-F238E27FC236}">
                <a16:creationId xmlns:a16="http://schemas.microsoft.com/office/drawing/2014/main" id="{4CD47038-89EA-4760-AB9F-5B519493338E}"/>
              </a:ext>
            </a:extLst>
          </p:cNvPr>
          <p:cNvSpPr txBox="1"/>
          <p:nvPr/>
        </p:nvSpPr>
        <p:spPr>
          <a:xfrm>
            <a:off x="2520660" y="1464110"/>
            <a:ext cx="6123273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+mj-ea"/>
              <a:buAutoNum type="circleNumDbPlain"/>
            </a:pPr>
            <a:r>
              <a:rPr lang="ko-KR" altLang="en-US" sz="1200" dirty="0">
                <a:solidFill>
                  <a:schemeClr val="bg1"/>
                </a:solidFill>
                <a:latin typeface="Comfortaa"/>
                <a:ea typeface="HY그래픽M" panose="02030600000101010101" pitchFamily="18" charset="-127"/>
                <a:sym typeface="Comfortaa"/>
              </a:rPr>
              <a:t>변수명이 첫 글자는 영문자</a:t>
            </a:r>
            <a:r>
              <a:rPr lang="en-US" altLang="ko-KR" sz="1200" dirty="0">
                <a:solidFill>
                  <a:schemeClr val="bg1"/>
                </a:solidFill>
                <a:latin typeface="Comfortaa"/>
                <a:ea typeface="HY그래픽M" panose="02030600000101010101" pitchFamily="18" charset="-127"/>
                <a:sym typeface="Comfortaa"/>
              </a:rPr>
              <a:t>, </a:t>
            </a:r>
            <a:r>
              <a:rPr lang="ko-KR" altLang="en-US" sz="1200" dirty="0">
                <a:solidFill>
                  <a:schemeClr val="bg1"/>
                </a:solidFill>
                <a:latin typeface="Comfortaa"/>
                <a:ea typeface="HY그래픽M" panose="02030600000101010101" pitchFamily="18" charset="-127"/>
                <a:sym typeface="Comfortaa"/>
              </a:rPr>
              <a:t>달러</a:t>
            </a:r>
            <a:r>
              <a:rPr lang="en-US" altLang="ko-KR" sz="1200" dirty="0">
                <a:solidFill>
                  <a:schemeClr val="bg1"/>
                </a:solidFill>
                <a:latin typeface="Comfortaa"/>
                <a:ea typeface="HY그래픽M" panose="02030600000101010101" pitchFamily="18" charset="-127"/>
                <a:sym typeface="Comfortaa"/>
              </a:rPr>
              <a:t>($), </a:t>
            </a:r>
            <a:r>
              <a:rPr lang="ko-KR" altLang="en-US" sz="1200" dirty="0" err="1">
                <a:solidFill>
                  <a:schemeClr val="bg1"/>
                </a:solidFill>
                <a:latin typeface="Comfortaa"/>
                <a:ea typeface="HY그래픽M" panose="02030600000101010101" pitchFamily="18" charset="-127"/>
                <a:sym typeface="Comfortaa"/>
              </a:rPr>
              <a:t>언더바</a:t>
            </a:r>
            <a:r>
              <a:rPr lang="en-US" altLang="ko-KR" sz="1200" dirty="0">
                <a:solidFill>
                  <a:schemeClr val="bg1"/>
                </a:solidFill>
                <a:latin typeface="Comfortaa"/>
                <a:ea typeface="HY그래픽M" panose="02030600000101010101" pitchFamily="18" charset="-127"/>
                <a:sym typeface="Comfortaa"/>
              </a:rPr>
              <a:t>(_)</a:t>
            </a:r>
            <a:r>
              <a:rPr lang="ko-KR" altLang="en-US" sz="1200" dirty="0">
                <a:solidFill>
                  <a:schemeClr val="bg1"/>
                </a:solidFill>
                <a:latin typeface="Comfortaa"/>
                <a:ea typeface="HY그래픽M" panose="02030600000101010101" pitchFamily="18" charset="-127"/>
                <a:sym typeface="Comfortaa"/>
              </a:rPr>
              <a:t>마 올 수 있음</a:t>
            </a:r>
            <a:endParaRPr lang="en-US" altLang="ko-KR" sz="1200" dirty="0">
              <a:solidFill>
                <a:schemeClr val="bg1"/>
              </a:solidFill>
              <a:latin typeface="Comfortaa"/>
              <a:ea typeface="HY그래픽M" panose="02030600000101010101" pitchFamily="18" charset="-127"/>
              <a:sym typeface="Comfortaa"/>
            </a:endParaRPr>
          </a:p>
          <a:p>
            <a:pPr marL="342900" marR="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+mj-ea"/>
              <a:buAutoNum type="circleNumDbPlain"/>
            </a:pPr>
            <a:r>
              <a:rPr lang="ko-KR" altLang="en-US" sz="1200" dirty="0">
                <a:solidFill>
                  <a:schemeClr val="bg1"/>
                </a:solidFill>
                <a:latin typeface="Comfortaa"/>
                <a:ea typeface="HY그래픽M" panose="02030600000101010101" pitchFamily="18" charset="-127"/>
                <a:sym typeface="Comfortaa"/>
              </a:rPr>
              <a:t>두번째 이후 글자는 영문자</a:t>
            </a:r>
            <a:r>
              <a:rPr lang="en-US" altLang="ko-KR" sz="1200" dirty="0">
                <a:solidFill>
                  <a:schemeClr val="bg1"/>
                </a:solidFill>
                <a:latin typeface="Comfortaa"/>
                <a:ea typeface="HY그래픽M" panose="02030600000101010101" pitchFamily="18" charset="-127"/>
                <a:sym typeface="Comfortaa"/>
              </a:rPr>
              <a:t>, </a:t>
            </a:r>
            <a:r>
              <a:rPr lang="ko-KR" altLang="en-US" sz="1200" dirty="0">
                <a:solidFill>
                  <a:schemeClr val="bg1"/>
                </a:solidFill>
                <a:latin typeface="Comfortaa"/>
                <a:ea typeface="HY그래픽M" panose="02030600000101010101" pitchFamily="18" charset="-127"/>
                <a:sym typeface="Comfortaa"/>
              </a:rPr>
              <a:t>달러</a:t>
            </a:r>
            <a:r>
              <a:rPr lang="en-US" altLang="ko-KR" sz="1200" dirty="0">
                <a:solidFill>
                  <a:schemeClr val="bg1"/>
                </a:solidFill>
                <a:latin typeface="Comfortaa"/>
                <a:ea typeface="HY그래픽M" panose="02030600000101010101" pitchFamily="18" charset="-127"/>
                <a:sym typeface="Comfortaa"/>
              </a:rPr>
              <a:t>($), </a:t>
            </a:r>
            <a:r>
              <a:rPr lang="ko-KR" altLang="en-US" sz="1200" dirty="0" err="1">
                <a:solidFill>
                  <a:schemeClr val="bg1"/>
                </a:solidFill>
                <a:latin typeface="Comfortaa"/>
                <a:ea typeface="HY그래픽M" panose="02030600000101010101" pitchFamily="18" charset="-127"/>
                <a:sym typeface="Comfortaa"/>
              </a:rPr>
              <a:t>언더바</a:t>
            </a:r>
            <a:r>
              <a:rPr lang="en-US" altLang="ko-KR" sz="1200" dirty="0">
                <a:solidFill>
                  <a:schemeClr val="bg1"/>
                </a:solidFill>
                <a:latin typeface="Comfortaa"/>
                <a:ea typeface="HY그래픽M" panose="02030600000101010101" pitchFamily="18" charset="-127"/>
                <a:sym typeface="Comfortaa"/>
              </a:rPr>
              <a:t>(_)</a:t>
            </a:r>
            <a:r>
              <a:rPr lang="ko-KR" altLang="en-US" sz="1200" dirty="0">
                <a:solidFill>
                  <a:schemeClr val="bg1"/>
                </a:solidFill>
                <a:latin typeface="Comfortaa"/>
                <a:ea typeface="HY그래픽M" panose="02030600000101010101" pitchFamily="18" charset="-127"/>
                <a:sym typeface="Comfortaa"/>
              </a:rPr>
              <a:t>와 숫자만 올 수 있음</a:t>
            </a:r>
            <a:endParaRPr lang="en-US" altLang="ko-KR" sz="1200" dirty="0">
              <a:solidFill>
                <a:schemeClr val="bg1"/>
              </a:solidFill>
              <a:latin typeface="Comfortaa"/>
              <a:ea typeface="HY그래픽M" panose="02030600000101010101" pitchFamily="18" charset="-127"/>
              <a:sym typeface="Comfortaa"/>
            </a:endParaRPr>
          </a:p>
          <a:p>
            <a:pPr marL="342900" marR="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+mj-ea"/>
              <a:buAutoNum type="circleNumDbPlain"/>
            </a:pPr>
            <a:r>
              <a:rPr lang="ko-KR" altLang="en-US" sz="1200" dirty="0">
                <a:solidFill>
                  <a:schemeClr val="bg1"/>
                </a:solidFill>
                <a:latin typeface="Comfortaa"/>
                <a:ea typeface="HY그래픽M" panose="02030600000101010101" pitchFamily="18" charset="-127"/>
                <a:sym typeface="Comfortaa"/>
              </a:rPr>
              <a:t>변수명의 영문자는 대</a:t>
            </a:r>
            <a:r>
              <a:rPr lang="en-US" altLang="ko-KR" sz="1200" dirty="0">
                <a:solidFill>
                  <a:schemeClr val="bg1"/>
                </a:solidFill>
                <a:latin typeface="Comfortaa"/>
                <a:ea typeface="HY그래픽M" panose="02030600000101010101" pitchFamily="18" charset="-127"/>
                <a:sym typeface="Comfortaa"/>
              </a:rPr>
              <a:t>/</a:t>
            </a:r>
            <a:r>
              <a:rPr lang="ko-KR" altLang="en-US" sz="1200" dirty="0">
                <a:solidFill>
                  <a:schemeClr val="bg1"/>
                </a:solidFill>
                <a:latin typeface="Comfortaa"/>
                <a:ea typeface="HY그래픽M" panose="02030600000101010101" pitchFamily="18" charset="-127"/>
                <a:sym typeface="Comfortaa"/>
              </a:rPr>
              <a:t>소문자를 엄격히 구분함</a:t>
            </a:r>
            <a:endParaRPr lang="en-US" altLang="ko-KR" sz="1200" dirty="0">
              <a:solidFill>
                <a:schemeClr val="bg1"/>
              </a:solidFill>
              <a:latin typeface="Comfortaa"/>
              <a:ea typeface="HY그래픽M" panose="02030600000101010101" pitchFamily="18" charset="-127"/>
              <a:sym typeface="Comfortaa"/>
            </a:endParaRPr>
          </a:p>
          <a:p>
            <a:pPr marL="342900" marR="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+mj-ea"/>
              <a:buAutoNum type="circleNumDbPlain"/>
            </a:pPr>
            <a:r>
              <a:rPr lang="ko-KR" altLang="en-US" sz="1200" dirty="0">
                <a:solidFill>
                  <a:schemeClr val="bg1"/>
                </a:solidFill>
                <a:latin typeface="Comfortaa"/>
                <a:ea typeface="HY그래픽M" panose="02030600000101010101" pitchFamily="18" charset="-127"/>
                <a:sym typeface="Comfortaa"/>
              </a:rPr>
              <a:t>자바스크립트 예약어가 아니어야 함</a:t>
            </a:r>
            <a:endParaRPr lang="en-US" altLang="ko-KR" sz="1200" dirty="0">
              <a:solidFill>
                <a:schemeClr val="bg1"/>
              </a:solidFill>
              <a:latin typeface="Comfortaa"/>
              <a:ea typeface="HY그래픽M" panose="02030600000101010101" pitchFamily="18" charset="-127"/>
              <a:sym typeface="Comfortaa"/>
            </a:endParaRPr>
          </a:p>
        </p:txBody>
      </p:sp>
      <p:graphicFrame>
        <p:nvGraphicFramePr>
          <p:cNvPr id="14" name="표 2">
            <a:extLst>
              <a:ext uri="{FF2B5EF4-FFF2-40B4-BE49-F238E27FC236}">
                <a16:creationId xmlns:a16="http://schemas.microsoft.com/office/drawing/2014/main" id="{94AB7C16-09CB-4916-8764-1D3F6ADA21E7}"/>
              </a:ext>
            </a:extLst>
          </p:cNvPr>
          <p:cNvGraphicFramePr>
            <a:graphicFrameLocks noGrp="1"/>
          </p:cNvGraphicFramePr>
          <p:nvPr/>
        </p:nvGraphicFramePr>
        <p:xfrm>
          <a:off x="2605041" y="2464380"/>
          <a:ext cx="5885097" cy="1745724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176384">
                  <a:extLst>
                    <a:ext uri="{9D8B030D-6E8A-4147-A177-3AD203B41FA5}">
                      <a16:colId xmlns:a16="http://schemas.microsoft.com/office/drawing/2014/main" val="3737803778"/>
                    </a:ext>
                  </a:extLst>
                </a:gridCol>
                <a:gridCol w="1881188">
                  <a:extLst>
                    <a:ext uri="{9D8B030D-6E8A-4147-A177-3AD203B41FA5}">
                      <a16:colId xmlns:a16="http://schemas.microsoft.com/office/drawing/2014/main" val="749924491"/>
                    </a:ext>
                  </a:extLst>
                </a:gridCol>
                <a:gridCol w="1376362">
                  <a:extLst>
                    <a:ext uri="{9D8B030D-6E8A-4147-A177-3AD203B41FA5}">
                      <a16:colId xmlns:a16="http://schemas.microsoft.com/office/drawing/2014/main" val="1779362777"/>
                    </a:ext>
                  </a:extLst>
                </a:gridCol>
                <a:gridCol w="1451163">
                  <a:extLst>
                    <a:ext uri="{9D8B030D-6E8A-4147-A177-3AD203B41FA5}">
                      <a16:colId xmlns:a16="http://schemas.microsoft.com/office/drawing/2014/main" val="727281983"/>
                    </a:ext>
                  </a:extLst>
                </a:gridCol>
              </a:tblGrid>
              <a:tr h="374124"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1400" b="0" i="0" u="none" strike="noStrike" cap="none" dirty="0">
                          <a:solidFill>
                            <a:schemeClr val="tx2"/>
                          </a:solidFill>
                          <a:latin typeface="Krona One"/>
                          <a:ea typeface="HY헤드라인M" panose="02030600000101010101" pitchFamily="18" charset="-127"/>
                          <a:cs typeface="Arial"/>
                          <a:sym typeface="Arial"/>
                        </a:rPr>
                        <a:t>표기법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i="0" u="none" strike="noStrike" cap="none" dirty="0">
                          <a:solidFill>
                            <a:schemeClr val="tx2"/>
                          </a:solidFill>
                          <a:latin typeface="Krona One"/>
                          <a:ea typeface="HY헤드라인M" panose="02030600000101010101" pitchFamily="18" charset="-127"/>
                          <a:cs typeface="Arial"/>
                          <a:sym typeface="Arial"/>
                        </a:rPr>
                        <a:t>설명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i="0" u="none" strike="noStrike" cap="none" dirty="0">
                          <a:solidFill>
                            <a:schemeClr val="tx2"/>
                          </a:solidFill>
                          <a:latin typeface="Krona One"/>
                          <a:ea typeface="HY헤드라인M" panose="02030600000101010101" pitchFamily="18" charset="-127"/>
                          <a:cs typeface="Arial"/>
                          <a:sym typeface="Arial"/>
                        </a:rPr>
                        <a:t>예시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i="0" u="none" strike="noStrike" cap="none" dirty="0">
                          <a:solidFill>
                            <a:schemeClr val="tx2"/>
                          </a:solidFill>
                          <a:latin typeface="Krona One"/>
                          <a:ea typeface="HY헤드라인M" panose="02030600000101010101" pitchFamily="18" charset="-127"/>
                          <a:cs typeface="Arial"/>
                          <a:sym typeface="Arial"/>
                        </a:rPr>
                        <a:t>사용처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5420982"/>
                  </a:ext>
                </a:extLst>
              </a:tr>
              <a:tr h="344643">
                <a:tc>
                  <a:txBody>
                    <a:bodyPr/>
                    <a:lstStyle/>
                    <a:p>
                      <a:r>
                        <a:rPr lang="en-US" altLang="ko-KR" sz="1200" b="1" i="0" u="none" strike="noStrike" cap="none" dirty="0">
                          <a:solidFill>
                            <a:schemeClr val="bg1"/>
                          </a:solidFill>
                          <a:latin typeface="Comfortaa"/>
                          <a:ea typeface="HY그래픽M" panose="02030600000101010101" pitchFamily="18" charset="-127"/>
                          <a:cs typeface="Arial"/>
                          <a:sym typeface="Arial"/>
                        </a:rPr>
                        <a:t>camelCase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1200" b="0" i="0" u="none" strike="noStrike" cap="none" dirty="0">
                          <a:solidFill>
                            <a:schemeClr val="bg1"/>
                          </a:solidFill>
                          <a:latin typeface="Comfortaa"/>
                          <a:ea typeface="HY그래픽M" panose="02030600000101010101" pitchFamily="18" charset="-127"/>
                          <a:cs typeface="Arial"/>
                          <a:sym typeface="Arial"/>
                        </a:rPr>
                        <a:t>첫 단어 </a:t>
                      </a:r>
                      <a:r>
                        <a:rPr lang="ko-KR" altLang="en-US" sz="1200" b="1" i="0" u="sng" strike="noStrike" cap="none" dirty="0">
                          <a:solidFill>
                            <a:srgbClr val="FF0000"/>
                          </a:solidFill>
                          <a:latin typeface="Comfortaa"/>
                          <a:ea typeface="HY그래픽M" panose="02030600000101010101" pitchFamily="18" charset="-127"/>
                          <a:cs typeface="Arial"/>
                          <a:sym typeface="Arial"/>
                        </a:rPr>
                        <a:t>첫 글자 소문자</a:t>
                      </a:r>
                      <a:endParaRPr lang="en-US" altLang="ko-KR" sz="1200" b="1" i="0" u="sng" strike="noStrike" cap="none" dirty="0">
                        <a:solidFill>
                          <a:srgbClr val="FF0000"/>
                        </a:solidFill>
                        <a:latin typeface="Comfortaa"/>
                        <a:ea typeface="HY그래픽M" panose="02030600000101010101" pitchFamily="18" charset="-127"/>
                        <a:cs typeface="Arial"/>
                        <a:sym typeface="Arial"/>
                      </a:endParaRPr>
                    </a:p>
                    <a:p>
                      <a:r>
                        <a:rPr lang="ko-KR" altLang="en-US" sz="1200" b="0" i="0" u="none" strike="noStrike" cap="none" dirty="0">
                          <a:solidFill>
                            <a:schemeClr val="bg1"/>
                          </a:solidFill>
                          <a:latin typeface="Comfortaa"/>
                          <a:ea typeface="HY그래픽M" panose="02030600000101010101" pitchFamily="18" charset="-127"/>
                          <a:cs typeface="Arial"/>
                          <a:sym typeface="Arial"/>
                        </a:rPr>
                        <a:t>두번째 단어 대문자 </a:t>
                      </a:r>
                      <a:endParaRPr lang="en-US" altLang="ko-KR" sz="1200" b="0" i="0" u="none" strike="noStrike" cap="none" dirty="0">
                        <a:solidFill>
                          <a:schemeClr val="bg1"/>
                        </a:solidFill>
                        <a:latin typeface="Comfortaa"/>
                        <a:ea typeface="HY그래픽M" panose="02030600000101010101" pitchFamily="18" charset="-127"/>
                        <a:cs typeface="Arial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sz="1200" b="0" i="0" u="none" strike="noStrike" cap="none" dirty="0" err="1">
                          <a:solidFill>
                            <a:schemeClr val="bg1"/>
                          </a:solidFill>
                          <a:latin typeface="Comfortaa"/>
                          <a:ea typeface="HY그래픽M" panose="02030600000101010101" pitchFamily="18" charset="-127"/>
                          <a:cs typeface="Arial"/>
                          <a:sym typeface="Arial"/>
                        </a:rPr>
                        <a:t>getName</a:t>
                      </a:r>
                      <a:endParaRPr lang="en-US" altLang="ko-KR" sz="1200" b="0" i="0" u="none" strike="noStrike" cap="none" dirty="0">
                        <a:solidFill>
                          <a:schemeClr val="bg1"/>
                        </a:solidFill>
                        <a:latin typeface="Comfortaa"/>
                        <a:ea typeface="HY그래픽M" panose="02030600000101010101" pitchFamily="18" charset="-127"/>
                        <a:cs typeface="Arial"/>
                        <a:sym typeface="Arial"/>
                      </a:endParaRPr>
                    </a:p>
                    <a:p>
                      <a:r>
                        <a:rPr lang="en-US" altLang="ko-KR" sz="1200" b="0" i="0" u="none" strike="noStrike" cap="none" dirty="0" err="1">
                          <a:solidFill>
                            <a:schemeClr val="bg1"/>
                          </a:solidFill>
                          <a:latin typeface="Comfortaa"/>
                          <a:ea typeface="HY그래픽M" panose="02030600000101010101" pitchFamily="18" charset="-127"/>
                          <a:cs typeface="Arial"/>
                          <a:sym typeface="Arial"/>
                        </a:rPr>
                        <a:t>setName</a:t>
                      </a:r>
                      <a:endParaRPr lang="en-US" altLang="ko-KR" sz="1200" b="0" i="0" u="none" strike="noStrike" cap="none" dirty="0">
                        <a:solidFill>
                          <a:schemeClr val="bg1"/>
                        </a:solidFill>
                        <a:latin typeface="Comfortaa"/>
                        <a:ea typeface="HY그래픽M" panose="02030600000101010101" pitchFamily="18" charset="-127"/>
                        <a:cs typeface="Arial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1200" b="0" i="0" u="none" strike="noStrike" cap="none" dirty="0">
                          <a:solidFill>
                            <a:schemeClr val="bg1"/>
                          </a:solidFill>
                          <a:latin typeface="Comfortaa"/>
                          <a:ea typeface="HY그래픽M" panose="02030600000101010101" pitchFamily="18" charset="-127"/>
                          <a:cs typeface="Arial"/>
                          <a:sym typeface="Arial"/>
                        </a:rPr>
                        <a:t>변수 명</a:t>
                      </a:r>
                      <a:r>
                        <a:rPr lang="en-US" altLang="ko-KR" sz="1200" b="0" i="0" u="none" strike="noStrike" cap="none" dirty="0">
                          <a:solidFill>
                            <a:schemeClr val="bg1"/>
                          </a:solidFill>
                          <a:latin typeface="Comfortaa"/>
                          <a:ea typeface="HY그래픽M" panose="02030600000101010101" pitchFamily="18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200" b="0" i="0" u="none" strike="noStrike" cap="none" dirty="0">
                          <a:solidFill>
                            <a:schemeClr val="bg1"/>
                          </a:solidFill>
                          <a:latin typeface="Comfortaa"/>
                          <a:ea typeface="HY그래픽M" panose="02030600000101010101" pitchFamily="18" charset="-127"/>
                          <a:cs typeface="Arial"/>
                          <a:sym typeface="Arial"/>
                        </a:rPr>
                        <a:t>메소드 명</a:t>
                      </a:r>
                      <a:endParaRPr lang="en-US" altLang="ko-KR" sz="1200" b="0" i="0" u="none" strike="noStrike" cap="none" dirty="0">
                        <a:solidFill>
                          <a:schemeClr val="bg1"/>
                        </a:solidFill>
                        <a:latin typeface="Comfortaa"/>
                        <a:ea typeface="HY그래픽M" panose="02030600000101010101" pitchFamily="18" charset="-127"/>
                        <a:cs typeface="Arial"/>
                        <a:sym typeface="Arial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89106742"/>
                  </a:ext>
                </a:extLst>
              </a:tr>
              <a:tr h="34464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200" b="1" i="0" u="none" strike="noStrike" cap="none" dirty="0">
                          <a:solidFill>
                            <a:schemeClr val="bg1"/>
                          </a:solidFill>
                          <a:latin typeface="Comfortaa"/>
                          <a:ea typeface="HY그래픽M" panose="02030600000101010101" pitchFamily="18" charset="-127"/>
                          <a:cs typeface="Arial"/>
                          <a:sym typeface="Arial"/>
                        </a:rPr>
                        <a:t>Pascal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1200" b="0" i="0" u="none" strike="noStrike" cap="none" dirty="0">
                          <a:solidFill>
                            <a:schemeClr val="bg1"/>
                          </a:solidFill>
                          <a:latin typeface="Comfortaa"/>
                          <a:ea typeface="HY그래픽M" panose="02030600000101010101" pitchFamily="18" charset="-127"/>
                          <a:cs typeface="Arial"/>
                          <a:sym typeface="Arial"/>
                        </a:rPr>
                        <a:t>첫 단어 </a:t>
                      </a:r>
                      <a:r>
                        <a:rPr lang="ko-KR" altLang="en-US" sz="1200" b="1" i="0" u="sng" strike="noStrike" cap="none" dirty="0">
                          <a:solidFill>
                            <a:srgbClr val="FF0000"/>
                          </a:solidFill>
                          <a:latin typeface="Comfortaa"/>
                          <a:ea typeface="HY그래픽M" panose="02030600000101010101" pitchFamily="18" charset="-127"/>
                          <a:cs typeface="Arial"/>
                          <a:sym typeface="Arial"/>
                        </a:rPr>
                        <a:t>첫 글자 대문자</a:t>
                      </a:r>
                      <a:endParaRPr lang="en-US" altLang="ko-KR" sz="1200" b="1" i="0" u="sng" strike="noStrike" cap="none" dirty="0">
                        <a:solidFill>
                          <a:srgbClr val="FF0000"/>
                        </a:solidFill>
                        <a:latin typeface="Comfortaa"/>
                        <a:ea typeface="HY그래픽M" panose="02030600000101010101" pitchFamily="18" charset="-127"/>
                        <a:cs typeface="Arial"/>
                        <a:sym typeface="Arial"/>
                      </a:endParaRPr>
                    </a:p>
                    <a:p>
                      <a:r>
                        <a:rPr lang="ko-KR" altLang="en-US" sz="1200" b="0" i="0" u="none" strike="noStrike" cap="none" dirty="0">
                          <a:solidFill>
                            <a:schemeClr val="bg1"/>
                          </a:solidFill>
                          <a:latin typeface="Comfortaa"/>
                          <a:ea typeface="HY그래픽M" panose="02030600000101010101" pitchFamily="18" charset="-127"/>
                          <a:cs typeface="Arial"/>
                          <a:sym typeface="Arial"/>
                        </a:rPr>
                        <a:t>두번째 단어 대문자</a:t>
                      </a:r>
                      <a:endParaRPr lang="en-US" altLang="ko-KR" sz="1200" b="0" i="0" u="none" strike="noStrike" cap="none" dirty="0">
                        <a:solidFill>
                          <a:schemeClr val="bg1"/>
                        </a:solidFill>
                        <a:latin typeface="Comfortaa"/>
                        <a:ea typeface="HY그래픽M" panose="02030600000101010101" pitchFamily="18" charset="-127"/>
                        <a:cs typeface="Arial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sz="1200" b="0" i="0" u="none" strike="noStrike" cap="none" dirty="0" err="1">
                          <a:solidFill>
                            <a:schemeClr val="bg1"/>
                          </a:solidFill>
                          <a:latin typeface="Comfortaa"/>
                          <a:ea typeface="HY그래픽M" panose="02030600000101010101" pitchFamily="18" charset="-127"/>
                          <a:cs typeface="Arial"/>
                          <a:sym typeface="Arial"/>
                        </a:rPr>
                        <a:t>CardFactory</a:t>
                      </a:r>
                      <a:endParaRPr lang="en-US" altLang="ko-KR" sz="1200" b="0" i="0" u="none" strike="noStrike" cap="none" dirty="0">
                        <a:solidFill>
                          <a:schemeClr val="bg1"/>
                        </a:solidFill>
                        <a:latin typeface="Comfortaa"/>
                        <a:ea typeface="HY그래픽M" panose="02030600000101010101" pitchFamily="18" charset="-127"/>
                        <a:cs typeface="Arial"/>
                        <a:sym typeface="Arial"/>
                      </a:endParaRPr>
                    </a:p>
                    <a:p>
                      <a:r>
                        <a:rPr lang="en-US" altLang="ko-KR" sz="1200" b="0" i="0" u="none" strike="noStrike" cap="none" dirty="0" err="1">
                          <a:solidFill>
                            <a:schemeClr val="bg1"/>
                          </a:solidFill>
                          <a:latin typeface="Comfortaa"/>
                          <a:ea typeface="HY그래픽M" panose="02030600000101010101" pitchFamily="18" charset="-127"/>
                          <a:cs typeface="Arial"/>
                          <a:sym typeface="Arial"/>
                        </a:rPr>
                        <a:t>CarFactory</a:t>
                      </a:r>
                      <a:endParaRPr lang="en-US" altLang="ko-KR" sz="1200" b="0" i="0" u="none" strike="noStrike" cap="none" dirty="0">
                        <a:solidFill>
                          <a:schemeClr val="bg1"/>
                        </a:solidFill>
                        <a:latin typeface="Comfortaa"/>
                        <a:ea typeface="HY그래픽M" panose="02030600000101010101" pitchFamily="18" charset="-127"/>
                        <a:cs typeface="Arial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1200" b="0" i="0" u="none" strike="noStrike" cap="none" dirty="0">
                          <a:solidFill>
                            <a:schemeClr val="bg1"/>
                          </a:solidFill>
                          <a:latin typeface="Comfortaa"/>
                          <a:ea typeface="HY그래픽M" panose="02030600000101010101" pitchFamily="18" charset="-127"/>
                          <a:cs typeface="Arial"/>
                          <a:sym typeface="Arial"/>
                        </a:rPr>
                        <a:t>클래스명</a:t>
                      </a:r>
                      <a:r>
                        <a:rPr lang="en-US" altLang="ko-KR" sz="1200" b="0" i="0" u="none" strike="noStrike" cap="none" dirty="0">
                          <a:solidFill>
                            <a:schemeClr val="bg1"/>
                          </a:solidFill>
                          <a:latin typeface="Comfortaa"/>
                          <a:ea typeface="HY그래픽M" panose="02030600000101010101" pitchFamily="18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200" b="0" i="0" u="none" strike="noStrike" cap="none" dirty="0">
                          <a:solidFill>
                            <a:schemeClr val="bg1"/>
                          </a:solidFill>
                          <a:latin typeface="Comfortaa"/>
                          <a:ea typeface="HY그래픽M" panose="02030600000101010101" pitchFamily="18" charset="-127"/>
                          <a:cs typeface="Arial"/>
                          <a:sym typeface="Arial"/>
                        </a:rPr>
                        <a:t>생성자</a:t>
                      </a:r>
                      <a:endParaRPr lang="en-US" altLang="ko-KR" sz="1200" b="0" i="0" u="none" strike="noStrike" cap="none" dirty="0">
                        <a:solidFill>
                          <a:schemeClr val="bg1"/>
                        </a:solidFill>
                        <a:latin typeface="Comfortaa"/>
                        <a:ea typeface="HY그래픽M" panose="02030600000101010101" pitchFamily="18" charset="-127"/>
                        <a:cs typeface="Arial"/>
                        <a:sym typeface="Arial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57684493"/>
                  </a:ext>
                </a:extLst>
              </a:tr>
              <a:tr h="34464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200" b="1" i="0" u="none" strike="noStrike" cap="none" dirty="0" err="1">
                          <a:solidFill>
                            <a:schemeClr val="bg1"/>
                          </a:solidFill>
                          <a:latin typeface="Comfortaa"/>
                          <a:ea typeface="HY그래픽M" panose="02030600000101010101" pitchFamily="18" charset="-127"/>
                          <a:cs typeface="Arial"/>
                          <a:sym typeface="Arial"/>
                        </a:rPr>
                        <a:t>언더바</a:t>
                      </a:r>
                      <a:r>
                        <a:rPr lang="en-US" altLang="ko-KR" sz="1200" b="1" i="0" u="none" strike="noStrike" cap="none" dirty="0">
                          <a:solidFill>
                            <a:schemeClr val="bg1"/>
                          </a:solidFill>
                          <a:latin typeface="Comfortaa"/>
                          <a:ea typeface="HY그래픽M" panose="02030600000101010101" pitchFamily="18" charset="-127"/>
                          <a:cs typeface="Arial"/>
                          <a:sym typeface="Arial"/>
                        </a:rPr>
                        <a:t>(_)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1200" b="0" i="0" u="none" strike="noStrike" cap="none" dirty="0">
                          <a:solidFill>
                            <a:schemeClr val="bg1"/>
                          </a:solidFill>
                          <a:latin typeface="Comfortaa"/>
                          <a:ea typeface="HY그래픽M" panose="02030600000101010101" pitchFamily="18" charset="-127"/>
                          <a:cs typeface="Arial"/>
                          <a:sym typeface="Arial"/>
                        </a:rPr>
                        <a:t>모든 단어 </a:t>
                      </a:r>
                      <a:r>
                        <a:rPr lang="ko-KR" altLang="en-US" sz="1200" b="0" i="0" u="none" strike="noStrike" cap="none" dirty="0" err="1">
                          <a:solidFill>
                            <a:schemeClr val="bg1"/>
                          </a:solidFill>
                          <a:latin typeface="Comfortaa"/>
                          <a:ea typeface="HY그래픽M" panose="02030600000101010101" pitchFamily="18" charset="-127"/>
                          <a:cs typeface="Arial"/>
                          <a:sym typeface="Arial"/>
                        </a:rPr>
                        <a:t>언더바</a:t>
                      </a:r>
                      <a:r>
                        <a:rPr lang="en-US" altLang="ko-KR" sz="1200" b="0" i="0" u="none" strike="noStrike" cap="none" dirty="0">
                          <a:solidFill>
                            <a:schemeClr val="bg1"/>
                          </a:solidFill>
                          <a:latin typeface="Comfortaa"/>
                          <a:ea typeface="HY그래픽M" panose="02030600000101010101" pitchFamily="18" charset="-127"/>
                          <a:cs typeface="Arial"/>
                          <a:sym typeface="Arial"/>
                        </a:rPr>
                        <a:t>(_)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sz="1200" b="0" i="0" u="none" strike="noStrike" cap="none" dirty="0">
                          <a:solidFill>
                            <a:schemeClr val="bg1"/>
                          </a:solidFill>
                          <a:latin typeface="Comfortaa"/>
                          <a:ea typeface="HY그래픽M" panose="02030600000101010101" pitchFamily="18" charset="-127"/>
                          <a:cs typeface="Arial"/>
                          <a:sym typeface="Arial"/>
                        </a:rPr>
                        <a:t>RED_COLOR</a:t>
                      </a:r>
                    </a:p>
                    <a:p>
                      <a:r>
                        <a:rPr lang="en-US" altLang="ko-KR" sz="1200" b="0" i="0" u="none" strike="noStrike" cap="none" dirty="0">
                          <a:solidFill>
                            <a:schemeClr val="bg1"/>
                          </a:solidFill>
                          <a:latin typeface="Comfortaa"/>
                          <a:ea typeface="HY그래픽M" panose="02030600000101010101" pitchFamily="18" charset="-127"/>
                          <a:cs typeface="Arial"/>
                          <a:sym typeface="Arial"/>
                        </a:rPr>
                        <a:t>BLUE_COLOR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1200" b="0" i="0" u="none" strike="noStrike" cap="none" dirty="0">
                          <a:solidFill>
                            <a:schemeClr val="bg1"/>
                          </a:solidFill>
                          <a:latin typeface="Comfortaa"/>
                          <a:ea typeface="HY그래픽M" panose="02030600000101010101" pitchFamily="18" charset="-127"/>
                          <a:cs typeface="Arial"/>
                          <a:sym typeface="Arial"/>
                        </a:rPr>
                        <a:t>상수</a:t>
                      </a:r>
                      <a:endParaRPr lang="en-US" altLang="ko-KR" sz="1200" b="0" i="0" u="none" strike="noStrike" cap="none" dirty="0">
                        <a:solidFill>
                          <a:schemeClr val="bg1"/>
                        </a:solidFill>
                        <a:latin typeface="Comfortaa"/>
                        <a:ea typeface="HY그래픽M" panose="02030600000101010101" pitchFamily="18" charset="-127"/>
                        <a:cs typeface="Arial"/>
                        <a:sym typeface="Arial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73480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278828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55"/>
          <p:cNvSpPr/>
          <p:nvPr/>
        </p:nvSpPr>
        <p:spPr>
          <a:xfrm>
            <a:off x="5164075" y="252300"/>
            <a:ext cx="3727500" cy="46386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3" name="Google Shape;643;p55"/>
          <p:cNvSpPr txBox="1">
            <a:spLocks noGrp="1"/>
          </p:cNvSpPr>
          <p:nvPr>
            <p:ph type="title"/>
          </p:nvPr>
        </p:nvSpPr>
        <p:spPr>
          <a:xfrm>
            <a:off x="713225" y="636275"/>
            <a:ext cx="3967200" cy="92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</a:t>
            </a:r>
            <a:endParaRPr/>
          </a:p>
        </p:txBody>
      </p:sp>
      <p:sp>
        <p:nvSpPr>
          <p:cNvPr id="644" name="Google Shape;644;p55"/>
          <p:cNvSpPr txBox="1"/>
          <p:nvPr/>
        </p:nvSpPr>
        <p:spPr>
          <a:xfrm>
            <a:off x="713225" y="1562700"/>
            <a:ext cx="3967200" cy="11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  <a:latin typeface="Comfortaa"/>
                <a:ea typeface="Comfortaa"/>
                <a:cs typeface="Comfortaa"/>
                <a:sym typeface="Comfortaa"/>
              </a:rPr>
              <a:t>Do you have any questions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  <a:latin typeface="Comfortaa"/>
                <a:ea typeface="Comfortaa"/>
                <a:cs typeface="Comfortaa"/>
                <a:sym typeface="Comfortaa"/>
              </a:rPr>
              <a:t>forbob@naver.com</a:t>
            </a:r>
            <a:endParaRPr dirty="0">
              <a:solidFill>
                <a:schemeClr val="lt2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grpSp>
        <p:nvGrpSpPr>
          <p:cNvPr id="645" name="Google Shape;645;p55"/>
          <p:cNvGrpSpPr/>
          <p:nvPr/>
        </p:nvGrpSpPr>
        <p:grpSpPr>
          <a:xfrm>
            <a:off x="1914667" y="2770350"/>
            <a:ext cx="387661" cy="387661"/>
            <a:chOff x="1379798" y="1723250"/>
            <a:chExt cx="397887" cy="397887"/>
          </a:xfrm>
        </p:grpSpPr>
        <p:sp>
          <p:nvSpPr>
            <p:cNvPr id="646" name="Google Shape;646;p55"/>
            <p:cNvSpPr/>
            <p:nvPr/>
          </p:nvSpPr>
          <p:spPr>
            <a:xfrm>
              <a:off x="1462169" y="1793977"/>
              <a:ext cx="23354" cy="23312"/>
            </a:xfrm>
            <a:custGeom>
              <a:avLst/>
              <a:gdLst/>
              <a:ahLst/>
              <a:cxnLst/>
              <a:rect l="l" t="t" r="r" b="b"/>
              <a:pathLst>
                <a:path w="1119" h="1117" extrusionOk="0">
                  <a:moveTo>
                    <a:pt x="559" y="1"/>
                  </a:moveTo>
                  <a:cubicBezTo>
                    <a:pt x="251" y="1"/>
                    <a:pt x="0" y="250"/>
                    <a:pt x="0" y="558"/>
                  </a:cubicBezTo>
                  <a:cubicBezTo>
                    <a:pt x="0" y="866"/>
                    <a:pt x="251" y="1117"/>
                    <a:pt x="559" y="1117"/>
                  </a:cubicBezTo>
                  <a:cubicBezTo>
                    <a:pt x="867" y="1117"/>
                    <a:pt x="1118" y="866"/>
                    <a:pt x="1118" y="558"/>
                  </a:cubicBezTo>
                  <a:cubicBezTo>
                    <a:pt x="1118" y="250"/>
                    <a:pt x="867" y="1"/>
                    <a:pt x="559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55"/>
            <p:cNvSpPr/>
            <p:nvPr/>
          </p:nvSpPr>
          <p:spPr>
            <a:xfrm>
              <a:off x="1379798" y="1723250"/>
              <a:ext cx="397887" cy="397887"/>
            </a:xfrm>
            <a:custGeom>
              <a:avLst/>
              <a:gdLst/>
              <a:ahLst/>
              <a:cxnLst/>
              <a:rect l="l" t="t" r="r" b="b"/>
              <a:pathLst>
                <a:path w="19065" h="19065" extrusionOk="0">
                  <a:moveTo>
                    <a:pt x="4506" y="2271"/>
                  </a:moveTo>
                  <a:cubicBezTo>
                    <a:pt x="5429" y="2271"/>
                    <a:pt x="6181" y="3023"/>
                    <a:pt x="6181" y="3947"/>
                  </a:cubicBezTo>
                  <a:cubicBezTo>
                    <a:pt x="6181" y="4872"/>
                    <a:pt x="5429" y="5622"/>
                    <a:pt x="4506" y="5622"/>
                  </a:cubicBezTo>
                  <a:cubicBezTo>
                    <a:pt x="3583" y="5622"/>
                    <a:pt x="2831" y="4872"/>
                    <a:pt x="2831" y="3947"/>
                  </a:cubicBezTo>
                  <a:cubicBezTo>
                    <a:pt x="2831" y="3023"/>
                    <a:pt x="3583" y="2271"/>
                    <a:pt x="4506" y="2271"/>
                  </a:cubicBezTo>
                  <a:close/>
                  <a:moveTo>
                    <a:pt x="5622" y="6740"/>
                  </a:moveTo>
                  <a:cubicBezTo>
                    <a:pt x="5932" y="6740"/>
                    <a:pt x="6181" y="6989"/>
                    <a:pt x="6181" y="7299"/>
                  </a:cubicBezTo>
                  <a:lnTo>
                    <a:pt x="6181" y="16234"/>
                  </a:lnTo>
                  <a:cubicBezTo>
                    <a:pt x="6181" y="16544"/>
                    <a:pt x="5932" y="16793"/>
                    <a:pt x="5622" y="16793"/>
                  </a:cubicBezTo>
                  <a:lnTo>
                    <a:pt x="3388" y="16793"/>
                  </a:lnTo>
                  <a:cubicBezTo>
                    <a:pt x="3080" y="16793"/>
                    <a:pt x="2831" y="16544"/>
                    <a:pt x="2831" y="16234"/>
                  </a:cubicBezTo>
                  <a:lnTo>
                    <a:pt x="2831" y="7299"/>
                  </a:lnTo>
                  <a:cubicBezTo>
                    <a:pt x="2831" y="6989"/>
                    <a:pt x="3080" y="6740"/>
                    <a:pt x="3388" y="6740"/>
                  </a:cubicBezTo>
                  <a:close/>
                  <a:moveTo>
                    <a:pt x="12596" y="6721"/>
                  </a:moveTo>
                  <a:cubicBezTo>
                    <a:pt x="12811" y="6721"/>
                    <a:pt x="13027" y="6739"/>
                    <a:pt x="13241" y="6774"/>
                  </a:cubicBezTo>
                  <a:cubicBezTo>
                    <a:pt x="15058" y="7069"/>
                    <a:pt x="16235" y="8557"/>
                    <a:pt x="16235" y="10223"/>
                  </a:cubicBezTo>
                  <a:lnTo>
                    <a:pt x="16235" y="16234"/>
                  </a:lnTo>
                  <a:cubicBezTo>
                    <a:pt x="16235" y="16544"/>
                    <a:pt x="15985" y="16793"/>
                    <a:pt x="15676" y="16793"/>
                  </a:cubicBezTo>
                  <a:lnTo>
                    <a:pt x="13441" y="16793"/>
                  </a:lnTo>
                  <a:cubicBezTo>
                    <a:pt x="13133" y="16793"/>
                    <a:pt x="12884" y="16544"/>
                    <a:pt x="12884" y="16234"/>
                  </a:cubicBezTo>
                  <a:lnTo>
                    <a:pt x="12884" y="11209"/>
                  </a:lnTo>
                  <a:cubicBezTo>
                    <a:pt x="12884" y="10593"/>
                    <a:pt x="12382" y="10091"/>
                    <a:pt x="11766" y="10091"/>
                  </a:cubicBezTo>
                  <a:cubicBezTo>
                    <a:pt x="11150" y="10091"/>
                    <a:pt x="10650" y="10593"/>
                    <a:pt x="10650" y="11209"/>
                  </a:cubicBezTo>
                  <a:lnTo>
                    <a:pt x="10650" y="16234"/>
                  </a:lnTo>
                  <a:cubicBezTo>
                    <a:pt x="10650" y="16544"/>
                    <a:pt x="10399" y="16793"/>
                    <a:pt x="10091" y="16793"/>
                  </a:cubicBezTo>
                  <a:lnTo>
                    <a:pt x="7857" y="16793"/>
                  </a:lnTo>
                  <a:cubicBezTo>
                    <a:pt x="7547" y="16793"/>
                    <a:pt x="7298" y="16544"/>
                    <a:pt x="7298" y="16234"/>
                  </a:cubicBezTo>
                  <a:lnTo>
                    <a:pt x="7298" y="7299"/>
                  </a:lnTo>
                  <a:cubicBezTo>
                    <a:pt x="7298" y="6989"/>
                    <a:pt x="7547" y="6740"/>
                    <a:pt x="7857" y="6740"/>
                  </a:cubicBezTo>
                  <a:lnTo>
                    <a:pt x="10091" y="6740"/>
                  </a:lnTo>
                  <a:cubicBezTo>
                    <a:pt x="10377" y="6740"/>
                    <a:pt x="10613" y="6956"/>
                    <a:pt x="10644" y="7234"/>
                  </a:cubicBezTo>
                  <a:cubicBezTo>
                    <a:pt x="11219" y="6901"/>
                    <a:pt x="11901" y="6721"/>
                    <a:pt x="12596" y="6721"/>
                  </a:cubicBezTo>
                  <a:close/>
                  <a:moveTo>
                    <a:pt x="2831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31" y="19065"/>
                  </a:cubicBezTo>
                  <a:lnTo>
                    <a:pt x="16235" y="19065"/>
                  </a:lnTo>
                  <a:cubicBezTo>
                    <a:pt x="17774" y="19065"/>
                    <a:pt x="19065" y="17775"/>
                    <a:pt x="19065" y="16234"/>
                  </a:cubicBezTo>
                  <a:lnTo>
                    <a:pt x="19065" y="2831"/>
                  </a:lnTo>
                  <a:cubicBezTo>
                    <a:pt x="19065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55"/>
            <p:cNvSpPr/>
            <p:nvPr/>
          </p:nvSpPr>
          <p:spPr>
            <a:xfrm>
              <a:off x="1555413" y="1886846"/>
              <a:ext cx="139912" cy="163558"/>
            </a:xfrm>
            <a:custGeom>
              <a:avLst/>
              <a:gdLst/>
              <a:ahLst/>
              <a:cxnLst/>
              <a:rect l="l" t="t" r="r" b="b"/>
              <a:pathLst>
                <a:path w="6704" h="7837" extrusionOk="0">
                  <a:moveTo>
                    <a:pt x="4182" y="0"/>
                  </a:moveTo>
                  <a:cubicBezTo>
                    <a:pt x="3474" y="0"/>
                    <a:pt x="2782" y="261"/>
                    <a:pt x="2332" y="711"/>
                  </a:cubicBezTo>
                  <a:cubicBezTo>
                    <a:pt x="2108" y="935"/>
                    <a:pt x="1938" y="1142"/>
                    <a:pt x="1686" y="1142"/>
                  </a:cubicBezTo>
                  <a:cubicBezTo>
                    <a:pt x="1618" y="1142"/>
                    <a:pt x="1544" y="1127"/>
                    <a:pt x="1462" y="1093"/>
                  </a:cubicBezTo>
                  <a:cubicBezTo>
                    <a:pt x="1253" y="1006"/>
                    <a:pt x="1117" y="803"/>
                    <a:pt x="1117" y="576"/>
                  </a:cubicBezTo>
                  <a:lnTo>
                    <a:pt x="1117" y="17"/>
                  </a:lnTo>
                  <a:lnTo>
                    <a:pt x="1" y="17"/>
                  </a:lnTo>
                  <a:lnTo>
                    <a:pt x="1" y="7836"/>
                  </a:lnTo>
                  <a:lnTo>
                    <a:pt x="1117" y="7836"/>
                  </a:lnTo>
                  <a:lnTo>
                    <a:pt x="1117" y="3370"/>
                  </a:lnTo>
                  <a:cubicBezTo>
                    <a:pt x="1117" y="2137"/>
                    <a:pt x="2120" y="1135"/>
                    <a:pt x="3351" y="1135"/>
                  </a:cubicBezTo>
                  <a:cubicBezTo>
                    <a:pt x="4584" y="1135"/>
                    <a:pt x="5585" y="2137"/>
                    <a:pt x="5585" y="3370"/>
                  </a:cubicBezTo>
                  <a:lnTo>
                    <a:pt x="5585" y="7836"/>
                  </a:lnTo>
                  <a:lnTo>
                    <a:pt x="6703" y="7836"/>
                  </a:lnTo>
                  <a:lnTo>
                    <a:pt x="6703" y="2384"/>
                  </a:lnTo>
                  <a:cubicBezTo>
                    <a:pt x="6703" y="1266"/>
                    <a:pt x="5932" y="245"/>
                    <a:pt x="4648" y="38"/>
                  </a:cubicBezTo>
                  <a:cubicBezTo>
                    <a:pt x="4493" y="13"/>
                    <a:pt x="4337" y="0"/>
                    <a:pt x="4182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55"/>
            <p:cNvSpPr/>
            <p:nvPr/>
          </p:nvSpPr>
          <p:spPr>
            <a:xfrm>
              <a:off x="1462169" y="1887200"/>
              <a:ext cx="23354" cy="163203"/>
            </a:xfrm>
            <a:custGeom>
              <a:avLst/>
              <a:gdLst/>
              <a:ahLst/>
              <a:cxnLst/>
              <a:rect l="l" t="t" r="r" b="b"/>
              <a:pathLst>
                <a:path w="1119" h="7820" extrusionOk="0">
                  <a:moveTo>
                    <a:pt x="0" y="0"/>
                  </a:moveTo>
                  <a:lnTo>
                    <a:pt x="0" y="7819"/>
                  </a:lnTo>
                  <a:lnTo>
                    <a:pt x="1118" y="7819"/>
                  </a:lnTo>
                  <a:lnTo>
                    <a:pt x="1118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0" name="Google Shape;650;p55"/>
          <p:cNvGrpSpPr/>
          <p:nvPr/>
        </p:nvGrpSpPr>
        <p:grpSpPr>
          <a:xfrm>
            <a:off x="852546" y="2770350"/>
            <a:ext cx="387681" cy="387661"/>
            <a:chOff x="266768" y="1721375"/>
            <a:chExt cx="397907" cy="397887"/>
          </a:xfrm>
        </p:grpSpPr>
        <p:sp>
          <p:nvSpPr>
            <p:cNvPr id="651" name="Google Shape;651;p55"/>
            <p:cNvSpPr/>
            <p:nvPr/>
          </p:nvSpPr>
          <p:spPr>
            <a:xfrm>
              <a:off x="454843" y="1791037"/>
              <a:ext cx="136218" cy="328222"/>
            </a:xfrm>
            <a:custGeom>
              <a:avLst/>
              <a:gdLst/>
              <a:ahLst/>
              <a:cxnLst/>
              <a:rect l="l" t="t" r="r" b="b"/>
              <a:pathLst>
                <a:path w="6527" h="15727" extrusionOk="0">
                  <a:moveTo>
                    <a:pt x="4957" y="1"/>
                  </a:moveTo>
                  <a:cubicBezTo>
                    <a:pt x="4645" y="1"/>
                    <a:pt x="4336" y="24"/>
                    <a:pt x="4028" y="69"/>
                  </a:cubicBezTo>
                  <a:cubicBezTo>
                    <a:pt x="2588" y="280"/>
                    <a:pt x="1700" y="890"/>
                    <a:pt x="1675" y="2250"/>
                  </a:cubicBezTo>
                  <a:lnTo>
                    <a:pt x="1675" y="5040"/>
                  </a:lnTo>
                  <a:cubicBezTo>
                    <a:pt x="1675" y="5348"/>
                    <a:pt x="1426" y="5599"/>
                    <a:pt x="1118" y="5599"/>
                  </a:cubicBezTo>
                  <a:lnTo>
                    <a:pt x="0" y="5599"/>
                  </a:lnTo>
                  <a:lnTo>
                    <a:pt x="0" y="6715"/>
                  </a:lnTo>
                  <a:lnTo>
                    <a:pt x="1118" y="6715"/>
                  </a:lnTo>
                  <a:cubicBezTo>
                    <a:pt x="1426" y="6715"/>
                    <a:pt x="1675" y="6965"/>
                    <a:pt x="1675" y="7274"/>
                  </a:cubicBezTo>
                  <a:lnTo>
                    <a:pt x="1675" y="15727"/>
                  </a:lnTo>
                  <a:lnTo>
                    <a:pt x="3352" y="15727"/>
                  </a:lnTo>
                  <a:lnTo>
                    <a:pt x="3352" y="7274"/>
                  </a:lnTo>
                  <a:cubicBezTo>
                    <a:pt x="3352" y="6965"/>
                    <a:pt x="3602" y="6715"/>
                    <a:pt x="3910" y="6715"/>
                  </a:cubicBezTo>
                  <a:lnTo>
                    <a:pt x="5709" y="6715"/>
                  </a:lnTo>
                  <a:lnTo>
                    <a:pt x="5987" y="5599"/>
                  </a:lnTo>
                  <a:lnTo>
                    <a:pt x="3910" y="5599"/>
                  </a:lnTo>
                  <a:cubicBezTo>
                    <a:pt x="3602" y="5599"/>
                    <a:pt x="3352" y="5348"/>
                    <a:pt x="3352" y="5040"/>
                  </a:cubicBezTo>
                  <a:lnTo>
                    <a:pt x="3352" y="3253"/>
                  </a:lnTo>
                  <a:cubicBezTo>
                    <a:pt x="3352" y="2316"/>
                    <a:pt x="3942" y="1677"/>
                    <a:pt x="4968" y="1504"/>
                  </a:cubicBezTo>
                  <a:cubicBezTo>
                    <a:pt x="5157" y="1473"/>
                    <a:pt x="5339" y="1460"/>
                    <a:pt x="5511" y="1460"/>
                  </a:cubicBezTo>
                  <a:cubicBezTo>
                    <a:pt x="5810" y="1460"/>
                    <a:pt x="6082" y="1498"/>
                    <a:pt x="6324" y="1546"/>
                  </a:cubicBezTo>
                  <a:lnTo>
                    <a:pt x="6526" y="182"/>
                  </a:lnTo>
                  <a:cubicBezTo>
                    <a:pt x="5988" y="62"/>
                    <a:pt x="5468" y="1"/>
                    <a:pt x="4957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55"/>
            <p:cNvSpPr/>
            <p:nvPr/>
          </p:nvSpPr>
          <p:spPr>
            <a:xfrm>
              <a:off x="266768" y="1721375"/>
              <a:ext cx="397907" cy="397887"/>
            </a:xfrm>
            <a:custGeom>
              <a:avLst/>
              <a:gdLst/>
              <a:ahLst/>
              <a:cxnLst/>
              <a:rect l="l" t="t" r="r" b="b"/>
              <a:pathLst>
                <a:path w="19066" h="19065" extrusionOk="0">
                  <a:moveTo>
                    <a:pt x="2794" y="0"/>
                  </a:moveTo>
                  <a:cubicBezTo>
                    <a:pt x="1255" y="0"/>
                    <a:pt x="1" y="1253"/>
                    <a:pt x="1" y="2793"/>
                  </a:cubicBezTo>
                  <a:lnTo>
                    <a:pt x="1" y="16271"/>
                  </a:lnTo>
                  <a:cubicBezTo>
                    <a:pt x="1" y="17812"/>
                    <a:pt x="1255" y="19065"/>
                    <a:pt x="2794" y="19065"/>
                  </a:cubicBezTo>
                  <a:lnTo>
                    <a:pt x="9571" y="19065"/>
                  </a:lnTo>
                  <a:lnTo>
                    <a:pt x="9571" y="11171"/>
                  </a:lnTo>
                  <a:lnTo>
                    <a:pt x="8453" y="11171"/>
                  </a:lnTo>
                  <a:cubicBezTo>
                    <a:pt x="8145" y="11171"/>
                    <a:pt x="7896" y="10920"/>
                    <a:pt x="7896" y="10612"/>
                  </a:cubicBezTo>
                  <a:lnTo>
                    <a:pt x="7896" y="8378"/>
                  </a:lnTo>
                  <a:cubicBezTo>
                    <a:pt x="7896" y="8070"/>
                    <a:pt x="8145" y="7819"/>
                    <a:pt x="8453" y="7819"/>
                  </a:cubicBezTo>
                  <a:lnTo>
                    <a:pt x="9571" y="7819"/>
                  </a:lnTo>
                  <a:lnTo>
                    <a:pt x="9571" y="5836"/>
                  </a:lnTo>
                  <a:cubicBezTo>
                    <a:pt x="9571" y="3710"/>
                    <a:pt x="10741" y="2615"/>
                    <a:pt x="12878" y="2302"/>
                  </a:cubicBezTo>
                  <a:cubicBezTo>
                    <a:pt x="13231" y="2249"/>
                    <a:pt x="13591" y="2223"/>
                    <a:pt x="13956" y="2223"/>
                  </a:cubicBezTo>
                  <a:cubicBezTo>
                    <a:pt x="14725" y="2223"/>
                    <a:pt x="15517" y="2339"/>
                    <a:pt x="16318" y="2567"/>
                  </a:cubicBezTo>
                  <a:cubicBezTo>
                    <a:pt x="16589" y="2643"/>
                    <a:pt x="16759" y="2908"/>
                    <a:pt x="16718" y="3186"/>
                  </a:cubicBezTo>
                  <a:lnTo>
                    <a:pt x="16352" y="5650"/>
                  </a:lnTo>
                  <a:cubicBezTo>
                    <a:pt x="16329" y="5806"/>
                    <a:pt x="16240" y="5944"/>
                    <a:pt x="16111" y="6031"/>
                  </a:cubicBezTo>
                  <a:cubicBezTo>
                    <a:pt x="16006" y="6102"/>
                    <a:pt x="15912" y="6127"/>
                    <a:pt x="15818" y="6127"/>
                  </a:cubicBezTo>
                  <a:cubicBezTo>
                    <a:pt x="15717" y="6127"/>
                    <a:pt x="15614" y="6098"/>
                    <a:pt x="15494" y="6068"/>
                  </a:cubicBezTo>
                  <a:cubicBezTo>
                    <a:pt x="15202" y="5995"/>
                    <a:pt x="14879" y="5914"/>
                    <a:pt x="14527" y="5914"/>
                  </a:cubicBezTo>
                  <a:cubicBezTo>
                    <a:pt x="14409" y="5914"/>
                    <a:pt x="14289" y="5923"/>
                    <a:pt x="14165" y="5944"/>
                  </a:cubicBezTo>
                  <a:cubicBezTo>
                    <a:pt x="13534" y="6050"/>
                    <a:pt x="13481" y="6333"/>
                    <a:pt x="13481" y="6590"/>
                  </a:cubicBezTo>
                  <a:lnTo>
                    <a:pt x="13481" y="7819"/>
                  </a:lnTo>
                  <a:lnTo>
                    <a:pt x="15715" y="7819"/>
                  </a:lnTo>
                  <a:cubicBezTo>
                    <a:pt x="15887" y="7819"/>
                    <a:pt x="16048" y="7899"/>
                    <a:pt x="16154" y="8035"/>
                  </a:cubicBezTo>
                  <a:cubicBezTo>
                    <a:pt x="16260" y="8169"/>
                    <a:pt x="16297" y="8346"/>
                    <a:pt x="16256" y="8513"/>
                  </a:cubicBezTo>
                  <a:lnTo>
                    <a:pt x="15697" y="10747"/>
                  </a:lnTo>
                  <a:cubicBezTo>
                    <a:pt x="15635" y="10996"/>
                    <a:pt x="15412" y="11170"/>
                    <a:pt x="15156" y="11170"/>
                  </a:cubicBezTo>
                  <a:lnTo>
                    <a:pt x="13481" y="11170"/>
                  </a:lnTo>
                  <a:lnTo>
                    <a:pt x="13481" y="19065"/>
                  </a:lnTo>
                  <a:lnTo>
                    <a:pt x="16272" y="19065"/>
                  </a:lnTo>
                  <a:cubicBezTo>
                    <a:pt x="17813" y="19065"/>
                    <a:pt x="19066" y="17810"/>
                    <a:pt x="19066" y="16271"/>
                  </a:cubicBezTo>
                  <a:lnTo>
                    <a:pt x="19066" y="2793"/>
                  </a:lnTo>
                  <a:cubicBezTo>
                    <a:pt x="19066" y="1253"/>
                    <a:pt x="17813" y="0"/>
                    <a:pt x="16274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3" name="Google Shape;653;p55"/>
          <p:cNvGrpSpPr/>
          <p:nvPr/>
        </p:nvGrpSpPr>
        <p:grpSpPr>
          <a:xfrm>
            <a:off x="1383627" y="2770350"/>
            <a:ext cx="387641" cy="387661"/>
            <a:chOff x="864491" y="1723250"/>
            <a:chExt cx="397866" cy="397887"/>
          </a:xfrm>
        </p:grpSpPr>
        <p:sp>
          <p:nvSpPr>
            <p:cNvPr id="654" name="Google Shape;654;p55"/>
            <p:cNvSpPr/>
            <p:nvPr/>
          </p:nvSpPr>
          <p:spPr>
            <a:xfrm>
              <a:off x="935197" y="1793977"/>
              <a:ext cx="256451" cy="256430"/>
            </a:xfrm>
            <a:custGeom>
              <a:avLst/>
              <a:gdLst/>
              <a:ahLst/>
              <a:cxnLst/>
              <a:rect l="l" t="t" r="r" b="b"/>
              <a:pathLst>
                <a:path w="12288" h="12287" extrusionOk="0">
                  <a:moveTo>
                    <a:pt x="10053" y="1117"/>
                  </a:moveTo>
                  <a:cubicBezTo>
                    <a:pt x="10669" y="1117"/>
                    <a:pt x="11171" y="1617"/>
                    <a:pt x="11171" y="2233"/>
                  </a:cubicBezTo>
                  <a:cubicBezTo>
                    <a:pt x="11170" y="2850"/>
                    <a:pt x="10669" y="3351"/>
                    <a:pt x="10053" y="3351"/>
                  </a:cubicBezTo>
                  <a:cubicBezTo>
                    <a:pt x="9438" y="3351"/>
                    <a:pt x="8937" y="2850"/>
                    <a:pt x="8937" y="2233"/>
                  </a:cubicBezTo>
                  <a:cubicBezTo>
                    <a:pt x="8937" y="1617"/>
                    <a:pt x="9438" y="1117"/>
                    <a:pt x="10053" y="1117"/>
                  </a:cubicBezTo>
                  <a:close/>
                  <a:moveTo>
                    <a:pt x="6144" y="2233"/>
                  </a:moveTo>
                  <a:cubicBezTo>
                    <a:pt x="8300" y="2233"/>
                    <a:pt x="10053" y="3988"/>
                    <a:pt x="10053" y="6144"/>
                  </a:cubicBezTo>
                  <a:cubicBezTo>
                    <a:pt x="10053" y="8299"/>
                    <a:pt x="8300" y="10054"/>
                    <a:pt x="6144" y="10054"/>
                  </a:cubicBezTo>
                  <a:cubicBezTo>
                    <a:pt x="3989" y="10054"/>
                    <a:pt x="2234" y="8299"/>
                    <a:pt x="2234" y="6144"/>
                  </a:cubicBezTo>
                  <a:cubicBezTo>
                    <a:pt x="2234" y="3988"/>
                    <a:pt x="3987" y="2233"/>
                    <a:pt x="6144" y="2233"/>
                  </a:cubicBezTo>
                  <a:close/>
                  <a:moveTo>
                    <a:pt x="1675" y="1"/>
                  </a:moveTo>
                  <a:cubicBezTo>
                    <a:pt x="752" y="1"/>
                    <a:pt x="0" y="751"/>
                    <a:pt x="0" y="1676"/>
                  </a:cubicBezTo>
                  <a:lnTo>
                    <a:pt x="0" y="10611"/>
                  </a:lnTo>
                  <a:cubicBezTo>
                    <a:pt x="0" y="11536"/>
                    <a:pt x="752" y="12286"/>
                    <a:pt x="1675" y="12286"/>
                  </a:cubicBezTo>
                  <a:lnTo>
                    <a:pt x="10612" y="12286"/>
                  </a:lnTo>
                  <a:cubicBezTo>
                    <a:pt x="11536" y="12286"/>
                    <a:pt x="12288" y="11536"/>
                    <a:pt x="12288" y="10611"/>
                  </a:cubicBezTo>
                  <a:lnTo>
                    <a:pt x="12288" y="1676"/>
                  </a:lnTo>
                  <a:cubicBezTo>
                    <a:pt x="12288" y="752"/>
                    <a:pt x="11536" y="1"/>
                    <a:pt x="10612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55"/>
            <p:cNvSpPr/>
            <p:nvPr/>
          </p:nvSpPr>
          <p:spPr>
            <a:xfrm>
              <a:off x="1005109" y="1863910"/>
              <a:ext cx="116622" cy="116559"/>
            </a:xfrm>
            <a:custGeom>
              <a:avLst/>
              <a:gdLst/>
              <a:ahLst/>
              <a:cxnLst/>
              <a:rect l="l" t="t" r="r" b="b"/>
              <a:pathLst>
                <a:path w="5588" h="5585" extrusionOk="0">
                  <a:moveTo>
                    <a:pt x="2794" y="0"/>
                  </a:moveTo>
                  <a:cubicBezTo>
                    <a:pt x="1255" y="0"/>
                    <a:pt x="1" y="1252"/>
                    <a:pt x="1" y="2793"/>
                  </a:cubicBezTo>
                  <a:cubicBezTo>
                    <a:pt x="1" y="4332"/>
                    <a:pt x="1255" y="5585"/>
                    <a:pt x="2794" y="5585"/>
                  </a:cubicBezTo>
                  <a:cubicBezTo>
                    <a:pt x="4333" y="5585"/>
                    <a:pt x="5587" y="4332"/>
                    <a:pt x="5587" y="2793"/>
                  </a:cubicBezTo>
                  <a:cubicBezTo>
                    <a:pt x="5587" y="1252"/>
                    <a:pt x="4333" y="0"/>
                    <a:pt x="2794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55"/>
            <p:cNvSpPr/>
            <p:nvPr/>
          </p:nvSpPr>
          <p:spPr>
            <a:xfrm>
              <a:off x="864491" y="1723250"/>
              <a:ext cx="397866" cy="397887"/>
            </a:xfrm>
            <a:custGeom>
              <a:avLst/>
              <a:gdLst/>
              <a:ahLst/>
              <a:cxnLst/>
              <a:rect l="l" t="t" r="r" b="b"/>
              <a:pathLst>
                <a:path w="19064" h="19065" extrusionOk="0">
                  <a:moveTo>
                    <a:pt x="14000" y="2271"/>
                  </a:moveTo>
                  <a:cubicBezTo>
                    <a:pt x="15539" y="2271"/>
                    <a:pt x="16794" y="3524"/>
                    <a:pt x="16794" y="5065"/>
                  </a:cubicBezTo>
                  <a:lnTo>
                    <a:pt x="16794" y="14000"/>
                  </a:lnTo>
                  <a:cubicBezTo>
                    <a:pt x="16794" y="15541"/>
                    <a:pt x="15539" y="16793"/>
                    <a:pt x="14000" y="16793"/>
                  </a:cubicBezTo>
                  <a:lnTo>
                    <a:pt x="5063" y="16793"/>
                  </a:lnTo>
                  <a:cubicBezTo>
                    <a:pt x="3524" y="16793"/>
                    <a:pt x="2272" y="15541"/>
                    <a:pt x="2272" y="14000"/>
                  </a:cubicBezTo>
                  <a:lnTo>
                    <a:pt x="2272" y="5065"/>
                  </a:lnTo>
                  <a:cubicBezTo>
                    <a:pt x="2272" y="3524"/>
                    <a:pt x="3524" y="2271"/>
                    <a:pt x="5063" y="2271"/>
                  </a:cubicBezTo>
                  <a:close/>
                  <a:moveTo>
                    <a:pt x="2829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29" y="19065"/>
                  </a:cubicBezTo>
                  <a:lnTo>
                    <a:pt x="16235" y="19065"/>
                  </a:lnTo>
                  <a:cubicBezTo>
                    <a:pt x="17774" y="19065"/>
                    <a:pt x="19063" y="17775"/>
                    <a:pt x="19063" y="16234"/>
                  </a:cubicBezTo>
                  <a:lnTo>
                    <a:pt x="19063" y="2831"/>
                  </a:lnTo>
                  <a:cubicBezTo>
                    <a:pt x="19063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57" name="Google Shape;657;p55"/>
          <p:cNvSpPr txBox="1"/>
          <p:nvPr/>
        </p:nvSpPr>
        <p:spPr>
          <a:xfrm>
            <a:off x="711425" y="4030050"/>
            <a:ext cx="3967200" cy="35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Please keep this slide for attribution</a:t>
            </a:r>
            <a:endParaRPr sz="1200" b="1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658" name="Google Shape;658;p55"/>
          <p:cNvPicPr preferRelativeResize="0"/>
          <p:nvPr/>
        </p:nvPicPr>
        <p:blipFill rotWithShape="1">
          <a:blip r:embed="rId3">
            <a:alphaModFix/>
          </a:blip>
          <a:srcRect t="2362" b="2362"/>
          <a:stretch/>
        </p:blipFill>
        <p:spPr>
          <a:xfrm flipH="1">
            <a:off x="5305012" y="382875"/>
            <a:ext cx="3445626" cy="4377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6"/>
          <p:cNvSpPr/>
          <p:nvPr/>
        </p:nvSpPr>
        <p:spPr>
          <a:xfrm>
            <a:off x="3974700" y="889800"/>
            <a:ext cx="4917000" cy="33639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36"/>
          <p:cNvSpPr txBox="1">
            <a:spLocks noGrp="1"/>
          </p:cNvSpPr>
          <p:nvPr>
            <p:ph type="title"/>
          </p:nvPr>
        </p:nvSpPr>
        <p:spPr>
          <a:xfrm>
            <a:off x="-38100" y="2223738"/>
            <a:ext cx="3948113" cy="100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리눅스 명령어</a:t>
            </a:r>
            <a:endParaRPr dirty="0"/>
          </a:p>
        </p:txBody>
      </p:sp>
      <p:sp>
        <p:nvSpPr>
          <p:cNvPr id="262" name="Google Shape;262;p36"/>
          <p:cNvSpPr txBox="1">
            <a:spLocks noGrp="1"/>
          </p:cNvSpPr>
          <p:nvPr>
            <p:ph type="subTitle" idx="1"/>
          </p:nvPr>
        </p:nvSpPr>
        <p:spPr>
          <a:xfrm>
            <a:off x="285749" y="3224538"/>
            <a:ext cx="3316175" cy="11315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endParaRPr lang="en-US" altLang="ko-KR" dirty="0"/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ko-KR" altLang="en-US" dirty="0" err="1"/>
              <a:t>리눌스</a:t>
            </a:r>
            <a:r>
              <a:rPr lang="ko-KR" altLang="en-US" dirty="0"/>
              <a:t> 명령어 설명 및 실습</a:t>
            </a:r>
            <a:endParaRPr lang="en-US" altLang="ko-KR" dirty="0"/>
          </a:p>
        </p:txBody>
      </p:sp>
      <p:sp>
        <p:nvSpPr>
          <p:cNvPr id="263" name="Google Shape;263;p36"/>
          <p:cNvSpPr txBox="1">
            <a:spLocks noGrp="1"/>
          </p:cNvSpPr>
          <p:nvPr>
            <p:ph type="title" idx="2"/>
          </p:nvPr>
        </p:nvSpPr>
        <p:spPr>
          <a:xfrm>
            <a:off x="713225" y="887638"/>
            <a:ext cx="2888700" cy="112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pic>
        <p:nvPicPr>
          <p:cNvPr id="264" name="Google Shape;264;p36"/>
          <p:cNvPicPr preferRelativeResize="0"/>
          <p:nvPr/>
        </p:nvPicPr>
        <p:blipFill rotWithShape="1">
          <a:blip r:embed="rId3">
            <a:alphaModFix/>
          </a:blip>
          <a:srcRect r="813" b="813"/>
          <a:stretch/>
        </p:blipFill>
        <p:spPr>
          <a:xfrm>
            <a:off x="4101480" y="1017270"/>
            <a:ext cx="4663440" cy="31089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584713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41"/>
          <p:cNvSpPr txBox="1">
            <a:spLocks noGrp="1"/>
          </p:cNvSpPr>
          <p:nvPr>
            <p:ph type="title"/>
          </p:nvPr>
        </p:nvSpPr>
        <p:spPr>
          <a:xfrm>
            <a:off x="711463" y="4214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운영체제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Linux</a:t>
            </a:r>
            <a:endParaRPr 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3934CA3-9B59-FB4D-7930-6C1D4ED97E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0643" y="1943541"/>
            <a:ext cx="5588011" cy="2469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1293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41"/>
          <p:cNvSpPr txBox="1">
            <a:spLocks noGrp="1"/>
          </p:cNvSpPr>
          <p:nvPr>
            <p:ph type="title"/>
          </p:nvPr>
        </p:nvSpPr>
        <p:spPr>
          <a:xfrm>
            <a:off x="711463" y="4214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운영체제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Linux</a:t>
            </a:r>
            <a:endParaRPr lang="en-US" dirty="0"/>
          </a:p>
        </p:txBody>
      </p:sp>
      <p:sp>
        <p:nvSpPr>
          <p:cNvPr id="2" name="Google Shape;499;p117">
            <a:extLst>
              <a:ext uri="{FF2B5EF4-FFF2-40B4-BE49-F238E27FC236}">
                <a16:creationId xmlns:a16="http://schemas.microsoft.com/office/drawing/2014/main" id="{0BEE3BE1-FAAA-92C0-0719-929467A0C724}"/>
              </a:ext>
            </a:extLst>
          </p:cNvPr>
          <p:cNvSpPr txBox="1"/>
          <p:nvPr/>
        </p:nvSpPr>
        <p:spPr>
          <a:xfrm>
            <a:off x="760866" y="1556488"/>
            <a:ext cx="7841773" cy="3539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285750" indent="-285750">
              <a:buSzPts val="1800"/>
              <a:buFont typeface="Wingdings" panose="05000000000000000000" pitchFamily="2" charset="2"/>
              <a:buChar char="§"/>
              <a:defRPr>
                <a:solidFill>
                  <a:schemeClr val="lt1"/>
                </a:solidFill>
                <a:latin typeface="Krona One"/>
                <a:ea typeface="HY헤드라인M" panose="02030600000101010101" pitchFamily="18" charset="-127"/>
              </a:defRPr>
            </a:lvl1pPr>
          </a:lstStyle>
          <a:p>
            <a:pPr>
              <a:lnSpc>
                <a:spcPct val="200000"/>
              </a:lnSpc>
            </a:pPr>
            <a:r>
              <a:rPr lang="ko-KR" altLang="en-US" dirty="0"/>
              <a:t>특징 </a:t>
            </a:r>
            <a:r>
              <a:rPr lang="en-US" altLang="ko-KR" dirty="0"/>
              <a:t>:</a:t>
            </a:r>
            <a:r>
              <a:rPr lang="ko-KR" altLang="en-US" dirty="0"/>
              <a:t> 대소문자를 구분하고 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Unix </a:t>
            </a:r>
            <a:r>
              <a:rPr lang="ko-KR" altLang="en-US" dirty="0"/>
              <a:t>운영체제를 </a:t>
            </a:r>
            <a:r>
              <a:rPr lang="ko-KR" altLang="en-US" dirty="0" err="1"/>
              <a:t>오마주해서</a:t>
            </a:r>
            <a:r>
              <a:rPr lang="ko-KR" altLang="en-US" dirty="0"/>
              <a:t> 제작됨</a:t>
            </a:r>
            <a:br>
              <a:rPr lang="en-US" altLang="ko-KR" dirty="0"/>
            </a:br>
            <a:r>
              <a:rPr lang="en-US" altLang="ko-KR" dirty="0"/>
              <a:t>Linux </a:t>
            </a:r>
            <a:r>
              <a:rPr lang="ko-KR" altLang="en-US" dirty="0"/>
              <a:t>커널은 오픈소스로 다양한 회사나 개인이 조작해서 오늘날 </a:t>
            </a:r>
            <a:r>
              <a:rPr lang="en-US" altLang="ko-KR" dirty="0"/>
              <a:t>2</a:t>
            </a:r>
            <a:r>
              <a:rPr lang="ko-KR" altLang="en-US" dirty="0"/>
              <a:t>가지 계열로 나뉨</a:t>
            </a:r>
            <a:endParaRPr lang="en-US" altLang="ko-KR" dirty="0"/>
          </a:p>
          <a:p>
            <a:pPr>
              <a:lnSpc>
                <a:spcPct val="200000"/>
              </a:lnSpc>
            </a:pPr>
            <a:r>
              <a:rPr lang="ko-KR" altLang="en-US" dirty="0" err="1"/>
              <a:t>데비안</a:t>
            </a:r>
            <a:r>
              <a:rPr lang="ko-KR" altLang="en-US" dirty="0"/>
              <a:t> 계열 </a:t>
            </a:r>
            <a:r>
              <a:rPr lang="en-US" altLang="ko-KR" dirty="0"/>
              <a:t>:</a:t>
            </a:r>
            <a:r>
              <a:rPr lang="ko-KR" altLang="en-US" dirty="0"/>
              <a:t> 주로 노트북 </a:t>
            </a:r>
            <a:r>
              <a:rPr lang="en-US" altLang="ko-KR" dirty="0"/>
              <a:t>,</a:t>
            </a:r>
            <a:r>
              <a:rPr lang="ko-KR" altLang="en-US" dirty="0"/>
              <a:t> 데스크탑 환경에 최적화된 </a:t>
            </a:r>
            <a:r>
              <a:rPr lang="en-US" altLang="ko-KR" dirty="0"/>
              <a:t>Linux,</a:t>
            </a:r>
            <a:r>
              <a:rPr lang="ko-KR" altLang="en-US" dirty="0"/>
              <a:t> 개인 </a:t>
            </a:r>
            <a:r>
              <a:rPr lang="en-US" altLang="ko-KR" dirty="0"/>
              <a:t>PC</a:t>
            </a:r>
            <a:r>
              <a:rPr lang="ko-KR" altLang="en-US" dirty="0"/>
              <a:t>로 사용됨</a:t>
            </a:r>
            <a:br>
              <a:rPr lang="en-US" altLang="ko-KR" dirty="0"/>
            </a:br>
            <a:r>
              <a:rPr lang="ko-KR" altLang="en-US" dirty="0"/>
              <a:t>예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en-US" altLang="ko-KR" dirty="0"/>
              <a:t>Debian(</a:t>
            </a:r>
            <a:r>
              <a:rPr lang="ko-KR" altLang="en-US" dirty="0"/>
              <a:t>무료</a:t>
            </a:r>
            <a:r>
              <a:rPr lang="en-US" altLang="ko-KR" dirty="0"/>
              <a:t>)</a:t>
            </a:r>
            <a:r>
              <a:rPr lang="ko-KR" altLang="en-US" dirty="0"/>
              <a:t> 등</a:t>
            </a:r>
            <a:endParaRPr lang="en-US" altLang="ko-KR" dirty="0"/>
          </a:p>
          <a:p>
            <a:pPr>
              <a:lnSpc>
                <a:spcPct val="200000"/>
              </a:lnSpc>
            </a:pPr>
            <a:r>
              <a:rPr lang="ko-KR" altLang="en-US" dirty="0" err="1"/>
              <a:t>레드헷</a:t>
            </a:r>
            <a:r>
              <a:rPr lang="ko-KR" altLang="en-US" dirty="0"/>
              <a:t> 계열 </a:t>
            </a:r>
            <a:r>
              <a:rPr lang="en-US" altLang="ko-KR" dirty="0"/>
              <a:t>:</a:t>
            </a:r>
            <a:r>
              <a:rPr lang="ko-KR" altLang="en-US" dirty="0"/>
              <a:t> 주로 회사에서 서버 컴퓨터로 사용되며 안정성에 중점을 둔 </a:t>
            </a:r>
            <a:r>
              <a:rPr lang="en-US" altLang="ko-KR" dirty="0"/>
              <a:t>Linux </a:t>
            </a:r>
            <a:r>
              <a:rPr lang="ko-KR" altLang="en-US" dirty="0"/>
              <a:t>임</a:t>
            </a:r>
            <a:br>
              <a:rPr lang="en-US" altLang="ko-KR" dirty="0"/>
            </a:br>
            <a:r>
              <a:rPr lang="ko-KR" altLang="en-US" dirty="0"/>
              <a:t>개발 회사를 목표로 했다면 기업환경에서 사용하는 </a:t>
            </a:r>
            <a:r>
              <a:rPr lang="ko-KR" altLang="en-US" dirty="0" err="1"/>
              <a:t>레드헷</a:t>
            </a:r>
            <a:r>
              <a:rPr lang="ko-KR" altLang="en-US" dirty="0"/>
              <a:t> 계열 명령어를 공부하는 것이 도움됨</a:t>
            </a:r>
            <a:br>
              <a:rPr lang="en-US" altLang="ko-KR" dirty="0"/>
            </a:br>
            <a:r>
              <a:rPr lang="ko-KR" altLang="en-US" dirty="0"/>
              <a:t>예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en-US" altLang="ko-KR" dirty="0"/>
              <a:t>Centos(</a:t>
            </a:r>
            <a:r>
              <a:rPr lang="ko-KR" altLang="en-US" dirty="0"/>
              <a:t>무료</a:t>
            </a:r>
            <a:r>
              <a:rPr lang="en-US" altLang="ko-KR" dirty="0"/>
              <a:t>) , </a:t>
            </a:r>
            <a:r>
              <a:rPr lang="en-US" altLang="ko-KR" dirty="0" err="1"/>
              <a:t>Ledhat</a:t>
            </a:r>
            <a:r>
              <a:rPr lang="en-US" altLang="ko-KR" dirty="0"/>
              <a:t> Linux(</a:t>
            </a:r>
            <a:r>
              <a:rPr lang="ko-KR" altLang="en-US" dirty="0"/>
              <a:t>상용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855507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1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기본 조작 명령어</a:t>
            </a:r>
            <a:endParaRPr dirty="0"/>
          </a:p>
        </p:txBody>
      </p:sp>
      <p:sp>
        <p:nvSpPr>
          <p:cNvPr id="6" name="Google Shape;499;p117">
            <a:extLst>
              <a:ext uri="{FF2B5EF4-FFF2-40B4-BE49-F238E27FC236}">
                <a16:creationId xmlns:a16="http://schemas.microsoft.com/office/drawing/2014/main" id="{2DAA42FF-F6E7-43F0-A6D1-A4A173EB0ECF}"/>
              </a:ext>
            </a:extLst>
          </p:cNvPr>
          <p:cNvSpPr txBox="1"/>
          <p:nvPr/>
        </p:nvSpPr>
        <p:spPr>
          <a:xfrm>
            <a:off x="2462379" y="1470301"/>
            <a:ext cx="5935919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285750" indent="-285750">
              <a:buSzPts val="1800"/>
              <a:buFont typeface="Wingdings" panose="05000000000000000000" pitchFamily="2" charset="2"/>
              <a:buChar char="§"/>
              <a:defRPr>
                <a:solidFill>
                  <a:schemeClr val="lt1"/>
                </a:solidFill>
                <a:latin typeface="Krona One"/>
                <a:ea typeface="HY헤드라인M" panose="02030600000101010101" pitchFamily="18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dirty="0"/>
              <a:t>디렉토리 </a:t>
            </a:r>
            <a:r>
              <a:rPr lang="en-US" altLang="ko-KR" dirty="0"/>
              <a:t>:</a:t>
            </a:r>
            <a:r>
              <a:rPr lang="ko-KR" altLang="en-US" dirty="0"/>
              <a:t> 윈도우의 폴더를 의미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Linux/Unix</a:t>
            </a:r>
            <a:r>
              <a:rPr lang="ko-KR" altLang="en-US" dirty="0"/>
              <a:t> 에서는 이 용어를 사용</a:t>
            </a:r>
            <a:r>
              <a:rPr lang="en-US" altLang="ko-KR" dirty="0"/>
              <a:t>  </a:t>
            </a:r>
          </a:p>
        </p:txBody>
      </p:sp>
      <p:sp>
        <p:nvSpPr>
          <p:cNvPr id="5" name="Google Shape;499;p117">
            <a:extLst>
              <a:ext uri="{FF2B5EF4-FFF2-40B4-BE49-F238E27FC236}">
                <a16:creationId xmlns:a16="http://schemas.microsoft.com/office/drawing/2014/main" id="{E4789665-10E5-F474-B15A-47BF8A8D5246}"/>
              </a:ext>
            </a:extLst>
          </p:cNvPr>
          <p:cNvSpPr txBox="1"/>
          <p:nvPr/>
        </p:nvSpPr>
        <p:spPr>
          <a:xfrm>
            <a:off x="2462379" y="2134763"/>
            <a:ext cx="5935919" cy="1708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285750" indent="-285750">
              <a:buSzPts val="1800"/>
              <a:buFont typeface="Wingdings" panose="05000000000000000000" pitchFamily="2" charset="2"/>
              <a:buChar char="§"/>
              <a:defRPr>
                <a:solidFill>
                  <a:schemeClr val="lt1"/>
                </a:solidFill>
                <a:latin typeface="Krona One"/>
                <a:ea typeface="HY헤드라인M" panose="02030600000101010101" pitchFamily="18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dirty="0"/>
              <a:t>폴더</a:t>
            </a:r>
            <a:r>
              <a:rPr lang="en-US" altLang="ko-KR" dirty="0"/>
              <a:t>(</a:t>
            </a:r>
            <a:r>
              <a:rPr lang="ko-KR" altLang="en-US" dirty="0"/>
              <a:t>디렉토리</a:t>
            </a:r>
            <a:r>
              <a:rPr lang="en-US" altLang="ko-KR" dirty="0"/>
              <a:t>)</a:t>
            </a:r>
            <a:r>
              <a:rPr lang="ko-KR" altLang="en-US" dirty="0"/>
              <a:t>의 이동에 따른 미리 정의된 기호</a:t>
            </a:r>
            <a:br>
              <a:rPr lang="en-US" altLang="ko-KR" dirty="0"/>
            </a:br>
            <a:r>
              <a:rPr lang="en-US" altLang="ko-KR" dirty="0"/>
              <a:t>~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홈</a:t>
            </a:r>
            <a:r>
              <a:rPr lang="en-US" altLang="ko-KR" dirty="0"/>
              <a:t>(</a:t>
            </a:r>
            <a:r>
              <a:rPr lang="ko-KR" altLang="en-US" dirty="0"/>
              <a:t>유저에게 배당된 위치</a:t>
            </a:r>
            <a:r>
              <a:rPr lang="en-US" altLang="ko-KR" dirty="0"/>
              <a:t>)</a:t>
            </a:r>
            <a:r>
              <a:rPr lang="ko-KR" altLang="en-US" dirty="0"/>
              <a:t> 경로</a:t>
            </a:r>
            <a:br>
              <a:rPr lang="en-US" altLang="ko-KR" dirty="0"/>
            </a:br>
            <a:r>
              <a:rPr lang="en-US" altLang="ko-KR" dirty="0"/>
              <a:t>.</a:t>
            </a:r>
            <a:r>
              <a:rPr lang="ko-KR" altLang="en-US" dirty="0"/>
              <a:t>   </a:t>
            </a:r>
            <a:r>
              <a:rPr lang="en-US" altLang="ko-KR" dirty="0"/>
              <a:t>:</a:t>
            </a:r>
            <a:r>
              <a:rPr lang="ko-KR" altLang="en-US" dirty="0"/>
              <a:t> 현재 경로</a:t>
            </a:r>
            <a:br>
              <a:rPr lang="en-US" altLang="ko-KR" dirty="0"/>
            </a:br>
            <a:r>
              <a:rPr lang="en-US" altLang="ko-KR" dirty="0"/>
              <a:t>..</a:t>
            </a:r>
            <a:r>
              <a:rPr lang="ko-KR" altLang="en-US" dirty="0"/>
              <a:t>  </a:t>
            </a:r>
            <a:r>
              <a:rPr lang="en-US" altLang="ko-KR" dirty="0"/>
              <a:t>:</a:t>
            </a:r>
            <a:r>
              <a:rPr lang="ko-KR" altLang="en-US" dirty="0"/>
              <a:t> 상위 경로</a:t>
            </a:r>
            <a:br>
              <a:rPr lang="en-US" altLang="ko-KR" dirty="0"/>
            </a:br>
            <a:r>
              <a:rPr lang="en-US" altLang="ko-KR" dirty="0"/>
              <a:t>-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그 전 경로로 이동</a:t>
            </a:r>
          </a:p>
        </p:txBody>
      </p:sp>
      <p:sp>
        <p:nvSpPr>
          <p:cNvPr id="7" name="Google Shape;499;p117">
            <a:extLst>
              <a:ext uri="{FF2B5EF4-FFF2-40B4-BE49-F238E27FC236}">
                <a16:creationId xmlns:a16="http://schemas.microsoft.com/office/drawing/2014/main" id="{CBEC17D9-6775-A1C1-E75C-D3B703F48017}"/>
              </a:ext>
            </a:extLst>
          </p:cNvPr>
          <p:cNvSpPr txBox="1"/>
          <p:nvPr/>
        </p:nvSpPr>
        <p:spPr>
          <a:xfrm>
            <a:off x="2462380" y="374010"/>
            <a:ext cx="5935919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285750" indent="-285750">
              <a:buSzPts val="1800"/>
              <a:buFont typeface="Wingdings" panose="05000000000000000000" pitchFamily="2" charset="2"/>
              <a:buChar char="§"/>
              <a:defRPr>
                <a:solidFill>
                  <a:schemeClr val="lt1"/>
                </a:solidFill>
                <a:latin typeface="Krona One"/>
                <a:ea typeface="HY헤드라인M" panose="02030600000101010101" pitchFamily="18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dirty="0"/>
              <a:t>Path(</a:t>
            </a:r>
            <a:r>
              <a:rPr lang="ko-KR" altLang="en-US" dirty="0"/>
              <a:t>경로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윈도우 탐색키의 폴더 위치와 일치</a:t>
            </a:r>
            <a:br>
              <a:rPr lang="en-US" altLang="ko-KR" dirty="0"/>
            </a:br>
            <a:r>
              <a:rPr lang="ko-KR" altLang="en-US" dirty="0"/>
              <a:t>경로 </a:t>
            </a:r>
            <a:r>
              <a:rPr lang="ko-KR" altLang="en-US" dirty="0" err="1"/>
              <a:t>구분자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/(</a:t>
            </a:r>
            <a:r>
              <a:rPr lang="ko-KR" altLang="en-US" dirty="0" err="1"/>
              <a:t>슬래쉬</a:t>
            </a:r>
            <a:r>
              <a:rPr lang="en-US" altLang="ko-KR" dirty="0"/>
              <a:t>)</a:t>
            </a:r>
            <a:r>
              <a:rPr lang="ko-KR" altLang="en-US" dirty="0"/>
              <a:t> 사용</a:t>
            </a:r>
            <a:endParaRPr lang="en-US" altLang="ko-KR" dirty="0"/>
          </a:p>
        </p:txBody>
      </p:sp>
      <p:sp>
        <p:nvSpPr>
          <p:cNvPr id="8" name="Google Shape;499;p117">
            <a:extLst>
              <a:ext uri="{FF2B5EF4-FFF2-40B4-BE49-F238E27FC236}">
                <a16:creationId xmlns:a16="http://schemas.microsoft.com/office/drawing/2014/main" id="{C4993919-6223-6D0E-350A-5C8EE40E3805}"/>
              </a:ext>
            </a:extLst>
          </p:cNvPr>
          <p:cNvSpPr txBox="1"/>
          <p:nvPr/>
        </p:nvSpPr>
        <p:spPr>
          <a:xfrm>
            <a:off x="2700943" y="3892099"/>
            <a:ext cx="6410062" cy="1077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r>
              <a:rPr lang="ko-KR" altLang="en-US" sz="1600" b="0" i="0" dirty="0">
                <a:solidFill>
                  <a:srgbClr val="495057"/>
                </a:solidFill>
                <a:effectLst/>
                <a:latin typeface="Source Code Pro" panose="020F0502020204030204" pitchFamily="34" charset="0"/>
              </a:rPr>
              <a:t>예</a:t>
            </a:r>
            <a:r>
              <a:rPr lang="en-US" altLang="ko-KR" sz="1600" b="0" i="0" dirty="0">
                <a:solidFill>
                  <a:srgbClr val="495057"/>
                </a:solidFill>
                <a:effectLst/>
                <a:latin typeface="Source Code Pro" panose="020F0502020204030204" pitchFamily="34" charset="0"/>
              </a:rPr>
              <a:t>)</a:t>
            </a:r>
            <a:r>
              <a:rPr lang="ko-KR" altLang="en-US" sz="1600" b="0" i="0" dirty="0">
                <a:solidFill>
                  <a:srgbClr val="495057"/>
                </a:solidFill>
                <a:effectLst/>
                <a:latin typeface="Source Code Pro" panose="020F0502020204030204" pitchFamily="34" charset="0"/>
              </a:rPr>
              <a:t> </a:t>
            </a:r>
            <a:r>
              <a:rPr lang="en-US" altLang="ko-KR" sz="1600" b="0" i="0" dirty="0">
                <a:solidFill>
                  <a:srgbClr val="495057"/>
                </a:solidFill>
                <a:effectLst/>
                <a:latin typeface="Source Code Pro" panose="020F0502020204030204" pitchFamily="34" charset="0"/>
              </a:rPr>
              <a:t>cd(change directory) : </a:t>
            </a:r>
            <a:r>
              <a:rPr lang="ko-KR" altLang="en-US" sz="1600" b="0" i="0" dirty="0">
                <a:solidFill>
                  <a:srgbClr val="495057"/>
                </a:solidFill>
                <a:effectLst/>
                <a:latin typeface="Source Code Pro" panose="020F0502020204030204" pitchFamily="34" charset="0"/>
              </a:rPr>
              <a:t>경로 이동 명령어</a:t>
            </a:r>
            <a:br>
              <a:rPr lang="en-US" altLang="ko-KR" sz="1600" b="0" i="0" dirty="0">
                <a:solidFill>
                  <a:srgbClr val="495057"/>
                </a:solidFill>
                <a:effectLst/>
                <a:latin typeface="Source Code Pro" panose="020F0502020204030204" pitchFamily="34" charset="0"/>
              </a:rPr>
            </a:br>
            <a:r>
              <a:rPr lang="ko-KR" altLang="en-US" sz="1600" b="0" i="0" dirty="0">
                <a:solidFill>
                  <a:srgbClr val="495057"/>
                </a:solidFill>
                <a:effectLst/>
                <a:latin typeface="Source Code Pro" panose="020F0502020204030204" pitchFamily="34" charset="0"/>
              </a:rPr>
              <a:t>    </a:t>
            </a:r>
            <a:r>
              <a:rPr lang="en-US" altLang="ko-Kore-KR" sz="1600" b="0" i="0" dirty="0">
                <a:solidFill>
                  <a:srgbClr val="495057"/>
                </a:solidFill>
                <a:effectLst/>
                <a:latin typeface="Source Code Pro" panose="020F0502020204030204" pitchFamily="34" charset="0"/>
              </a:rPr>
              <a:t>$ </a:t>
            </a:r>
            <a:r>
              <a:rPr lang="en-US" altLang="ko-Kore-KR" sz="1600" dirty="0">
                <a:solidFill>
                  <a:srgbClr val="495057"/>
                </a:solidFill>
                <a:latin typeface="Source Code Pro" panose="020F0502020204030204" pitchFamily="34" charset="0"/>
              </a:rPr>
              <a:t>cd ..</a:t>
            </a:r>
            <a:br>
              <a:rPr lang="en-US" altLang="ko-Kore-KR" sz="1600" b="0" i="0" dirty="0">
                <a:solidFill>
                  <a:srgbClr val="495057"/>
                </a:solidFill>
                <a:effectLst/>
                <a:latin typeface="Source Code Pro" panose="020F0502020204030204" pitchFamily="34" charset="0"/>
              </a:rPr>
            </a:br>
            <a:r>
              <a:rPr lang="en-US" altLang="ko-Kore-KR" sz="1600" b="0" i="0" dirty="0">
                <a:solidFill>
                  <a:srgbClr val="495057"/>
                </a:solidFill>
                <a:effectLst/>
                <a:latin typeface="Source Code Pro" panose="020F0502020204030204" pitchFamily="34" charset="0"/>
              </a:rPr>
              <a:t>  </a:t>
            </a:r>
            <a:r>
              <a:rPr lang="ko-KR" altLang="en-US" sz="1600" b="0" i="0" dirty="0">
                <a:solidFill>
                  <a:srgbClr val="495057"/>
                </a:solidFill>
                <a:effectLst/>
                <a:latin typeface="Source Code Pro" panose="020F0502020204030204" pitchFamily="34" charset="0"/>
              </a:rPr>
              <a:t>  </a:t>
            </a:r>
            <a:r>
              <a:rPr lang="en-US" altLang="ko-KR" sz="1600" b="0" i="0" dirty="0">
                <a:solidFill>
                  <a:srgbClr val="495057"/>
                </a:solidFill>
                <a:effectLst/>
                <a:latin typeface="Source Code Pro" panose="020F0502020204030204" pitchFamily="34" charset="0"/>
              </a:rPr>
              <a:t>$ cd ~</a:t>
            </a: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r>
              <a:rPr lang="en-US" sz="1600" dirty="0">
                <a:solidFill>
                  <a:srgbClr val="495057"/>
                </a:solidFill>
                <a:latin typeface="Source Code Pro" panose="020F0502020204030204" pitchFamily="34" charset="0"/>
                <a:ea typeface="HY그래픽M" panose="02030600000101010101" pitchFamily="18" charset="-127"/>
                <a:sym typeface="Comfortaa"/>
              </a:rPr>
              <a:t>    $ cd -</a:t>
            </a:r>
            <a:endParaRPr sz="1200" dirty="0">
              <a:solidFill>
                <a:schemeClr val="bg1"/>
              </a:solidFill>
              <a:latin typeface="Comfortaa"/>
              <a:ea typeface="HY그래픽M" panose="02030600000101010101" pitchFamily="18" charset="-127"/>
              <a:sym typeface="Comfortaa"/>
            </a:endParaRPr>
          </a:p>
        </p:txBody>
      </p:sp>
      <p:sp>
        <p:nvSpPr>
          <p:cNvPr id="9" name="Google Shape;499;p117">
            <a:extLst>
              <a:ext uri="{FF2B5EF4-FFF2-40B4-BE49-F238E27FC236}">
                <a16:creationId xmlns:a16="http://schemas.microsoft.com/office/drawing/2014/main" id="{CB29B025-9FD4-DAA7-3DCF-1D147D4BA9F1}"/>
              </a:ext>
            </a:extLst>
          </p:cNvPr>
          <p:cNvSpPr txBox="1"/>
          <p:nvPr/>
        </p:nvSpPr>
        <p:spPr>
          <a:xfrm>
            <a:off x="2700943" y="1107179"/>
            <a:ext cx="6410062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r>
              <a:rPr lang="ko-KR" altLang="en-US" sz="1600" b="0" i="0" dirty="0">
                <a:solidFill>
                  <a:srgbClr val="495057"/>
                </a:solidFill>
                <a:effectLst/>
                <a:latin typeface="Source Code Pro" panose="020F0502020204030204" pitchFamily="34" charset="0"/>
              </a:rPr>
              <a:t>예</a:t>
            </a:r>
            <a:r>
              <a:rPr lang="en-US" altLang="ko-KR" sz="1600" b="0" i="0" dirty="0">
                <a:solidFill>
                  <a:srgbClr val="495057"/>
                </a:solidFill>
                <a:effectLst/>
                <a:latin typeface="Source Code Pro" panose="020F0502020204030204" pitchFamily="34" charset="0"/>
              </a:rPr>
              <a:t>)</a:t>
            </a:r>
            <a:r>
              <a:rPr lang="ko-KR" altLang="en-US" sz="1600" b="0" i="0" dirty="0">
                <a:solidFill>
                  <a:srgbClr val="495057"/>
                </a:solidFill>
                <a:effectLst/>
                <a:latin typeface="Source Code Pro" panose="020F0502020204030204" pitchFamily="34" charset="0"/>
              </a:rPr>
              <a:t> </a:t>
            </a:r>
            <a:r>
              <a:rPr lang="en-US" altLang="ko-KR" sz="1600" b="0" i="0" dirty="0" err="1">
                <a:solidFill>
                  <a:srgbClr val="495057"/>
                </a:solidFill>
                <a:effectLst/>
                <a:latin typeface="Source Code Pro" panose="020F0502020204030204" pitchFamily="34" charset="0"/>
              </a:rPr>
              <a:t>usr</a:t>
            </a:r>
            <a:r>
              <a:rPr lang="en-US" altLang="ko-KR" sz="1600" b="0" i="0" dirty="0">
                <a:solidFill>
                  <a:srgbClr val="495057"/>
                </a:solidFill>
                <a:effectLst/>
                <a:latin typeface="Source Code Pro" panose="020F0502020204030204" pitchFamily="34" charset="0"/>
              </a:rPr>
              <a:t>/local/bin ( </a:t>
            </a:r>
            <a:r>
              <a:rPr lang="en-US" altLang="ko-KR" sz="1600" b="0" i="0" dirty="0" err="1">
                <a:solidFill>
                  <a:srgbClr val="495057"/>
                </a:solidFill>
                <a:effectLst/>
                <a:latin typeface="Source Code Pro" panose="020F0502020204030204" pitchFamily="34" charset="0"/>
              </a:rPr>
              <a:t>usr</a:t>
            </a:r>
            <a:r>
              <a:rPr lang="en-US" altLang="ko-KR" sz="1600" b="0" i="0" dirty="0">
                <a:solidFill>
                  <a:srgbClr val="495057"/>
                </a:solidFill>
                <a:effectLst/>
                <a:latin typeface="Source Code Pro" panose="020F0502020204030204" pitchFamily="34" charset="0"/>
              </a:rPr>
              <a:t> </a:t>
            </a:r>
            <a:r>
              <a:rPr lang="ko-KR" altLang="en-US" sz="1600" dirty="0">
                <a:solidFill>
                  <a:srgbClr val="495057"/>
                </a:solidFill>
                <a:latin typeface="Source Code Pro" panose="020F0502020204030204" pitchFamily="34" charset="0"/>
              </a:rPr>
              <a:t>밑에 </a:t>
            </a:r>
            <a:r>
              <a:rPr lang="en-US" altLang="ko-KR" sz="1600" dirty="0">
                <a:solidFill>
                  <a:srgbClr val="495057"/>
                </a:solidFill>
                <a:latin typeface="Source Code Pro" panose="020F0502020204030204" pitchFamily="34" charset="0"/>
              </a:rPr>
              <a:t>local </a:t>
            </a:r>
            <a:r>
              <a:rPr lang="ko-KR" altLang="en-US" sz="1600" dirty="0">
                <a:solidFill>
                  <a:srgbClr val="495057"/>
                </a:solidFill>
                <a:latin typeface="Source Code Pro" panose="020F0502020204030204" pitchFamily="34" charset="0"/>
              </a:rPr>
              <a:t>밑에 </a:t>
            </a:r>
            <a:r>
              <a:rPr lang="en-US" altLang="ko-KR" sz="1600" dirty="0">
                <a:solidFill>
                  <a:srgbClr val="495057"/>
                </a:solidFill>
                <a:latin typeface="Source Code Pro" panose="020F0502020204030204" pitchFamily="34" charset="0"/>
              </a:rPr>
              <a:t>bin </a:t>
            </a:r>
            <a:r>
              <a:rPr lang="ko-KR" altLang="en-US" sz="1600" dirty="0">
                <a:solidFill>
                  <a:srgbClr val="495057"/>
                </a:solidFill>
                <a:latin typeface="Source Code Pro" panose="020F0502020204030204" pitchFamily="34" charset="0"/>
              </a:rPr>
              <a:t>디렉토리 </a:t>
            </a:r>
            <a:r>
              <a:rPr lang="en-US" altLang="ko-KR" sz="1600" dirty="0">
                <a:solidFill>
                  <a:srgbClr val="495057"/>
                </a:solidFill>
                <a:latin typeface="Source Code Pro" panose="020F0502020204030204" pitchFamily="34" charset="0"/>
              </a:rPr>
              <a:t>)</a:t>
            </a:r>
            <a:endParaRPr lang="en-US" altLang="ko-KR" sz="1600" b="0" i="0" dirty="0">
              <a:solidFill>
                <a:srgbClr val="495057"/>
              </a:solidFill>
              <a:effectLst/>
              <a:latin typeface="Source Code Pro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0142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1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기본 조작 명령어</a:t>
            </a:r>
            <a:endParaRPr dirty="0"/>
          </a:p>
        </p:txBody>
      </p:sp>
      <p:sp>
        <p:nvSpPr>
          <p:cNvPr id="6" name="Google Shape;499;p117">
            <a:extLst>
              <a:ext uri="{FF2B5EF4-FFF2-40B4-BE49-F238E27FC236}">
                <a16:creationId xmlns:a16="http://schemas.microsoft.com/office/drawing/2014/main" id="{2DAA42FF-F6E7-43F0-A6D1-A4A173EB0ECF}"/>
              </a:ext>
            </a:extLst>
          </p:cNvPr>
          <p:cNvSpPr txBox="1"/>
          <p:nvPr/>
        </p:nvSpPr>
        <p:spPr>
          <a:xfrm>
            <a:off x="2198430" y="364583"/>
            <a:ext cx="5935919" cy="4154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285750" indent="-285750">
              <a:buSzPts val="1800"/>
              <a:buFont typeface="Wingdings" panose="05000000000000000000" pitchFamily="2" charset="2"/>
              <a:buChar char="§"/>
              <a:defRPr>
                <a:solidFill>
                  <a:schemeClr val="lt1"/>
                </a:solidFill>
                <a:latin typeface="Krona One"/>
                <a:ea typeface="HY헤드라인M" panose="02030600000101010101" pitchFamily="18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dirty="0" err="1"/>
              <a:t>pwd</a:t>
            </a:r>
            <a:r>
              <a:rPr lang="en-US" altLang="ko-KR" dirty="0"/>
              <a:t> : (print working directory</a:t>
            </a:r>
            <a:r>
              <a:rPr lang="ko-KR" altLang="en-US" dirty="0"/>
              <a:t> </a:t>
            </a:r>
            <a:r>
              <a:rPr lang="en-US" altLang="ko-KR" dirty="0"/>
              <a:t>)</a:t>
            </a:r>
            <a:r>
              <a:rPr lang="ko-KR" altLang="en-US" dirty="0"/>
              <a:t>현재 디렉토리 출력</a:t>
            </a:r>
          </a:p>
        </p:txBody>
      </p:sp>
      <p:sp>
        <p:nvSpPr>
          <p:cNvPr id="11" name="Google Shape;499;p117">
            <a:extLst>
              <a:ext uri="{FF2B5EF4-FFF2-40B4-BE49-F238E27FC236}">
                <a16:creationId xmlns:a16="http://schemas.microsoft.com/office/drawing/2014/main" id="{47EA3FF6-1D7B-4777-9CFC-B6C2BD9E8069}"/>
              </a:ext>
            </a:extLst>
          </p:cNvPr>
          <p:cNvSpPr txBox="1"/>
          <p:nvPr/>
        </p:nvSpPr>
        <p:spPr>
          <a:xfrm>
            <a:off x="2492943" y="899340"/>
            <a:ext cx="6410062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r>
              <a:rPr lang="ko-KR" altLang="en-US" sz="1600" b="0" i="0" dirty="0">
                <a:solidFill>
                  <a:srgbClr val="495057"/>
                </a:solidFill>
                <a:effectLst/>
                <a:latin typeface="Source Code Pro" panose="020F0502020204030204" pitchFamily="34" charset="0"/>
              </a:rPr>
              <a:t>예</a:t>
            </a:r>
            <a:r>
              <a:rPr lang="en-US" altLang="ko-KR" sz="1600" b="0" i="0" dirty="0">
                <a:solidFill>
                  <a:srgbClr val="495057"/>
                </a:solidFill>
                <a:effectLst/>
                <a:latin typeface="Source Code Pro" panose="020F0502020204030204" pitchFamily="34" charset="0"/>
              </a:rPr>
              <a:t>)</a:t>
            </a:r>
            <a:r>
              <a:rPr lang="ko-KR" altLang="en-US" sz="1600" b="0" i="0" dirty="0">
                <a:solidFill>
                  <a:srgbClr val="495057"/>
                </a:solidFill>
                <a:effectLst/>
                <a:latin typeface="Source Code Pro" panose="020F0502020204030204" pitchFamily="34" charset="0"/>
              </a:rPr>
              <a:t> </a:t>
            </a:r>
            <a:br>
              <a:rPr lang="en-US" altLang="ko-KR" sz="1600" b="0" i="0" dirty="0">
                <a:solidFill>
                  <a:srgbClr val="495057"/>
                </a:solidFill>
                <a:effectLst/>
                <a:latin typeface="Source Code Pro" panose="020F0502020204030204" pitchFamily="34" charset="0"/>
              </a:rPr>
            </a:br>
            <a:r>
              <a:rPr lang="ko-KR" altLang="en-US" sz="1600" b="0" i="0" dirty="0">
                <a:solidFill>
                  <a:srgbClr val="495057"/>
                </a:solidFill>
                <a:effectLst/>
                <a:latin typeface="Source Code Pro" panose="020F0502020204030204" pitchFamily="34" charset="0"/>
              </a:rPr>
              <a:t>    </a:t>
            </a:r>
            <a:r>
              <a:rPr lang="en-US" altLang="ko-Kore-KR" sz="1600" b="0" i="0" dirty="0">
                <a:solidFill>
                  <a:srgbClr val="495057"/>
                </a:solidFill>
                <a:effectLst/>
                <a:latin typeface="Source Code Pro" panose="020F0502020204030204" pitchFamily="34" charset="0"/>
              </a:rPr>
              <a:t>$ </a:t>
            </a:r>
            <a:r>
              <a:rPr lang="en-US" altLang="ko-Kore-KR" sz="1600" b="0" i="0" dirty="0" err="1">
                <a:solidFill>
                  <a:srgbClr val="495057"/>
                </a:solidFill>
                <a:effectLst/>
                <a:latin typeface="Source Code Pro" panose="020F0502020204030204" pitchFamily="34" charset="0"/>
              </a:rPr>
              <a:t>pwd</a:t>
            </a:r>
            <a:r>
              <a:rPr lang="en-US" altLang="ko-Kore-KR" sz="1600" b="0" i="0" dirty="0">
                <a:solidFill>
                  <a:srgbClr val="495057"/>
                </a:solidFill>
                <a:effectLst/>
                <a:latin typeface="Source Code Pro" panose="020F0502020204030204" pitchFamily="34" charset="0"/>
              </a:rPr>
              <a:t> </a:t>
            </a:r>
            <a:br>
              <a:rPr lang="en-US" altLang="ko-Kore-KR" sz="1600" b="0" i="0" dirty="0">
                <a:solidFill>
                  <a:srgbClr val="495057"/>
                </a:solidFill>
                <a:effectLst/>
                <a:latin typeface="Source Code Pro" panose="020F0502020204030204" pitchFamily="34" charset="0"/>
              </a:rPr>
            </a:br>
            <a:r>
              <a:rPr lang="en-US" altLang="ko-Kore-KR" sz="1600" b="0" i="0" dirty="0">
                <a:solidFill>
                  <a:srgbClr val="495057"/>
                </a:solidFill>
                <a:effectLst/>
                <a:latin typeface="Source Code Pro" panose="020F0502020204030204" pitchFamily="34" charset="0"/>
              </a:rPr>
              <a:t>  </a:t>
            </a:r>
            <a:r>
              <a:rPr lang="ko-KR" altLang="en-US" sz="1600" b="0" i="0" dirty="0">
                <a:solidFill>
                  <a:srgbClr val="495057"/>
                </a:solidFill>
                <a:effectLst/>
                <a:latin typeface="Source Code Pro" panose="020F0502020204030204" pitchFamily="34" charset="0"/>
              </a:rPr>
              <a:t>    </a:t>
            </a:r>
            <a:r>
              <a:rPr lang="en-US" altLang="ko-Kore-KR" sz="1600" b="0" i="0" dirty="0">
                <a:solidFill>
                  <a:srgbClr val="495057"/>
                </a:solidFill>
                <a:effectLst/>
                <a:latin typeface="Source Code Pro" panose="020F0502020204030204" pitchFamily="34" charset="0"/>
              </a:rPr>
              <a:t>/home/</a:t>
            </a:r>
            <a:r>
              <a:rPr lang="en-US" altLang="ko-Kore-KR" sz="1600" dirty="0" err="1">
                <a:solidFill>
                  <a:srgbClr val="495057"/>
                </a:solidFill>
                <a:latin typeface="Source Code Pro" panose="020F0502020204030204" pitchFamily="34" charset="0"/>
              </a:rPr>
              <a:t>forbob</a:t>
            </a:r>
            <a:endParaRPr sz="1200" dirty="0">
              <a:solidFill>
                <a:schemeClr val="bg1"/>
              </a:solidFill>
              <a:latin typeface="Comfortaa"/>
              <a:ea typeface="HY그래픽M" panose="02030600000101010101" pitchFamily="18" charset="-127"/>
              <a:sym typeface="Comfortaa"/>
            </a:endParaRPr>
          </a:p>
        </p:txBody>
      </p:sp>
      <p:sp>
        <p:nvSpPr>
          <p:cNvPr id="10" name="Google Shape;499;p117">
            <a:extLst>
              <a:ext uri="{FF2B5EF4-FFF2-40B4-BE49-F238E27FC236}">
                <a16:creationId xmlns:a16="http://schemas.microsoft.com/office/drawing/2014/main" id="{A2F16769-64FC-40AF-8A2E-D3E45531B2BC}"/>
              </a:ext>
            </a:extLst>
          </p:cNvPr>
          <p:cNvSpPr txBox="1"/>
          <p:nvPr/>
        </p:nvSpPr>
        <p:spPr>
          <a:xfrm>
            <a:off x="2198430" y="1603374"/>
            <a:ext cx="5935919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285750" indent="-285750">
              <a:buSzPts val="1800"/>
              <a:buFont typeface="Wingdings" panose="05000000000000000000" pitchFamily="2" charset="2"/>
              <a:buChar char="§"/>
              <a:defRPr>
                <a:solidFill>
                  <a:schemeClr val="lt1"/>
                </a:solidFill>
                <a:latin typeface="Krona One"/>
                <a:ea typeface="HY헤드라인M" panose="02030600000101010101" pitchFamily="18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dirty="0"/>
              <a:t>cd : (change directory) </a:t>
            </a:r>
            <a:r>
              <a:rPr lang="ko-KR" altLang="en-US" dirty="0"/>
              <a:t>현재 디렉토리</a:t>
            </a:r>
            <a:r>
              <a:rPr lang="en-US" altLang="ko-KR" dirty="0"/>
              <a:t> </a:t>
            </a:r>
            <a:r>
              <a:rPr lang="ko-KR" altLang="en-US" dirty="0"/>
              <a:t>이동하기</a:t>
            </a:r>
            <a:br>
              <a:rPr lang="en-US" altLang="ko-KR" dirty="0"/>
            </a:br>
            <a:r>
              <a:rPr lang="ko-KR" altLang="en-US" dirty="0"/>
              <a:t>사용법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en-US" altLang="ko-KR" dirty="0"/>
              <a:t>cd </a:t>
            </a:r>
            <a:r>
              <a:rPr lang="ko-KR" altLang="en-US" dirty="0"/>
              <a:t>경로</a:t>
            </a:r>
          </a:p>
        </p:txBody>
      </p:sp>
      <p:sp>
        <p:nvSpPr>
          <p:cNvPr id="2" name="Google Shape;499;p117">
            <a:extLst>
              <a:ext uri="{FF2B5EF4-FFF2-40B4-BE49-F238E27FC236}">
                <a16:creationId xmlns:a16="http://schemas.microsoft.com/office/drawing/2014/main" id="{4BBA8EC7-39E8-72BB-60A5-01F55F7EEB1E}"/>
              </a:ext>
            </a:extLst>
          </p:cNvPr>
          <p:cNvSpPr txBox="1"/>
          <p:nvPr/>
        </p:nvSpPr>
        <p:spPr>
          <a:xfrm>
            <a:off x="2529337" y="2499487"/>
            <a:ext cx="6410062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SzPts val="1800"/>
            </a:pPr>
            <a:r>
              <a:rPr lang="ko-KR" altLang="en-US" sz="1600" dirty="0">
                <a:solidFill>
                  <a:srgbClr val="495057"/>
                </a:solidFill>
                <a:latin typeface="Source Code Pro" panose="020F0502020204030204" pitchFamily="34" charset="0"/>
              </a:rPr>
              <a:t>예</a:t>
            </a:r>
            <a:r>
              <a:rPr lang="en-US" altLang="ko-KR" sz="1600" dirty="0">
                <a:solidFill>
                  <a:srgbClr val="495057"/>
                </a:solidFill>
                <a:latin typeface="Source Code Pro" panose="020F0502020204030204" pitchFamily="34" charset="0"/>
              </a:rPr>
              <a:t>)</a:t>
            </a:r>
            <a:r>
              <a:rPr lang="ko-KR" altLang="en-US" sz="1600" dirty="0">
                <a:solidFill>
                  <a:srgbClr val="495057"/>
                </a:solidFill>
                <a:latin typeface="Source Code Pro" panose="020F0502020204030204" pitchFamily="34" charset="0"/>
              </a:rPr>
              <a:t> </a:t>
            </a:r>
            <a:br>
              <a:rPr lang="en-US" altLang="ko-KR" sz="1600" dirty="0">
                <a:solidFill>
                  <a:srgbClr val="495057"/>
                </a:solidFill>
                <a:latin typeface="Source Code Pro" panose="020F0502020204030204" pitchFamily="34" charset="0"/>
              </a:rPr>
            </a:br>
            <a:r>
              <a:rPr lang="ko-KR" altLang="en-US" sz="1600" dirty="0">
                <a:solidFill>
                  <a:srgbClr val="495057"/>
                </a:solidFill>
                <a:latin typeface="Source Code Pro" panose="020F0502020204030204" pitchFamily="34" charset="0"/>
              </a:rPr>
              <a:t>    </a:t>
            </a:r>
            <a:r>
              <a:rPr lang="en-US" altLang="ko-Kore-KR" sz="1600" dirty="0">
                <a:solidFill>
                  <a:srgbClr val="495057"/>
                </a:solidFill>
                <a:latin typeface="Source Code Pro" panose="020F0502020204030204" pitchFamily="34" charset="0"/>
              </a:rPr>
              <a:t>$ cd /</a:t>
            </a:r>
            <a:endParaRPr sz="1600" dirty="0">
              <a:solidFill>
                <a:srgbClr val="495057"/>
              </a:solidFill>
              <a:latin typeface="Source Code Pro" panose="020F0502020204030204" pitchFamily="34" charset="0"/>
              <a:sym typeface="Comfortaa"/>
            </a:endParaRPr>
          </a:p>
        </p:txBody>
      </p:sp>
      <p:sp>
        <p:nvSpPr>
          <p:cNvPr id="3" name="Google Shape;499;p117">
            <a:extLst>
              <a:ext uri="{FF2B5EF4-FFF2-40B4-BE49-F238E27FC236}">
                <a16:creationId xmlns:a16="http://schemas.microsoft.com/office/drawing/2014/main" id="{12E1E383-44C2-6BCF-BD98-9F972C4FF1A3}"/>
              </a:ext>
            </a:extLst>
          </p:cNvPr>
          <p:cNvSpPr txBox="1"/>
          <p:nvPr/>
        </p:nvSpPr>
        <p:spPr>
          <a:xfrm>
            <a:off x="2198430" y="3241712"/>
            <a:ext cx="5935919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285750" indent="-285750">
              <a:buSzPts val="1800"/>
              <a:buFont typeface="Wingdings" panose="05000000000000000000" pitchFamily="2" charset="2"/>
              <a:buChar char="§"/>
              <a:defRPr>
                <a:solidFill>
                  <a:schemeClr val="lt1"/>
                </a:solidFill>
                <a:latin typeface="Krona One"/>
                <a:ea typeface="HY헤드라인M" panose="02030600000101010101" pitchFamily="18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dirty="0"/>
              <a:t>ls : (list</a:t>
            </a:r>
            <a:r>
              <a:rPr lang="ko-KR" altLang="en-US" dirty="0"/>
              <a:t> </a:t>
            </a:r>
            <a:r>
              <a:rPr lang="en-US" altLang="ko-KR" dirty="0"/>
              <a:t>segments) </a:t>
            </a:r>
            <a:r>
              <a:rPr lang="ko-KR" altLang="en-US" dirty="0"/>
              <a:t>디렉토리 정보 파악</a:t>
            </a:r>
            <a:br>
              <a:rPr lang="en-US" altLang="ko-KR" dirty="0"/>
            </a:br>
            <a:r>
              <a:rPr lang="ko-KR" altLang="en-US" dirty="0"/>
              <a:t>사용법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en-US" altLang="ko-KR" dirty="0"/>
              <a:t>ls -</a:t>
            </a:r>
            <a:r>
              <a:rPr lang="ko-KR" altLang="en-US" dirty="0"/>
              <a:t>옵션</a:t>
            </a:r>
          </a:p>
        </p:txBody>
      </p:sp>
      <p:sp>
        <p:nvSpPr>
          <p:cNvPr id="4" name="Google Shape;499;p117">
            <a:extLst>
              <a:ext uri="{FF2B5EF4-FFF2-40B4-BE49-F238E27FC236}">
                <a16:creationId xmlns:a16="http://schemas.microsoft.com/office/drawing/2014/main" id="{F075F339-C229-0A4E-9845-06503DF09F43}"/>
              </a:ext>
            </a:extLst>
          </p:cNvPr>
          <p:cNvSpPr txBox="1"/>
          <p:nvPr/>
        </p:nvSpPr>
        <p:spPr>
          <a:xfrm>
            <a:off x="2529337" y="4137825"/>
            <a:ext cx="6410062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SzPts val="1800"/>
            </a:pPr>
            <a:r>
              <a:rPr lang="ko-KR" altLang="en-US" sz="1600" dirty="0">
                <a:solidFill>
                  <a:srgbClr val="495057"/>
                </a:solidFill>
                <a:latin typeface="Source Code Pro" panose="020F0502020204030204" pitchFamily="34" charset="0"/>
              </a:rPr>
              <a:t>예</a:t>
            </a:r>
            <a:r>
              <a:rPr lang="en-US" altLang="ko-KR" sz="1600" dirty="0">
                <a:solidFill>
                  <a:srgbClr val="495057"/>
                </a:solidFill>
                <a:latin typeface="Source Code Pro" panose="020F0502020204030204" pitchFamily="34" charset="0"/>
              </a:rPr>
              <a:t>)</a:t>
            </a:r>
            <a:r>
              <a:rPr lang="ko-KR" altLang="en-US" sz="1600" dirty="0">
                <a:solidFill>
                  <a:srgbClr val="495057"/>
                </a:solidFill>
                <a:latin typeface="Source Code Pro" panose="020F0502020204030204" pitchFamily="34" charset="0"/>
              </a:rPr>
              <a:t> 옵션 </a:t>
            </a:r>
            <a:r>
              <a:rPr lang="en-US" altLang="ko-KR" sz="1600" dirty="0">
                <a:solidFill>
                  <a:srgbClr val="495057"/>
                </a:solidFill>
                <a:latin typeface="Source Code Pro" panose="020F0502020204030204" pitchFamily="34" charset="0"/>
              </a:rPr>
              <a:t>:</a:t>
            </a:r>
            <a:r>
              <a:rPr lang="ko-KR" altLang="en-US" sz="1600" dirty="0">
                <a:solidFill>
                  <a:srgbClr val="495057"/>
                </a:solidFill>
                <a:latin typeface="Source Code Pro" panose="020F0502020204030204" pitchFamily="34" charset="0"/>
              </a:rPr>
              <a:t> </a:t>
            </a:r>
            <a:r>
              <a:rPr lang="en-US" altLang="ko-KR" sz="1600" dirty="0">
                <a:solidFill>
                  <a:srgbClr val="495057"/>
                </a:solidFill>
                <a:latin typeface="Source Code Pro" panose="020F0502020204030204" pitchFamily="34" charset="0"/>
              </a:rPr>
              <a:t>-l (</a:t>
            </a:r>
            <a:r>
              <a:rPr lang="ko-KR" altLang="en-US" sz="1600" dirty="0">
                <a:solidFill>
                  <a:srgbClr val="495057"/>
                </a:solidFill>
                <a:latin typeface="Source Code Pro" panose="020F0502020204030204" pitchFamily="34" charset="0"/>
              </a:rPr>
              <a:t>디렉토리 권한 정보 추가</a:t>
            </a:r>
            <a:r>
              <a:rPr lang="en-US" altLang="ko-KR" sz="1600" dirty="0">
                <a:solidFill>
                  <a:srgbClr val="495057"/>
                </a:solidFill>
                <a:latin typeface="Source Code Pro" panose="020F0502020204030204" pitchFamily="34" charset="0"/>
              </a:rPr>
              <a:t>)</a:t>
            </a:r>
            <a:br>
              <a:rPr lang="en-US" altLang="ko-KR" sz="1600" dirty="0">
                <a:solidFill>
                  <a:srgbClr val="495057"/>
                </a:solidFill>
                <a:latin typeface="Source Code Pro" panose="020F0502020204030204" pitchFamily="34" charset="0"/>
              </a:rPr>
            </a:br>
            <a:r>
              <a:rPr lang="ko-KR" altLang="en-US" sz="1600" dirty="0">
                <a:solidFill>
                  <a:srgbClr val="495057"/>
                </a:solidFill>
                <a:latin typeface="Source Code Pro" panose="020F0502020204030204" pitchFamily="34" charset="0"/>
              </a:rPr>
              <a:t>    </a:t>
            </a:r>
            <a:r>
              <a:rPr lang="en-US" altLang="ko-Kore-KR" sz="1600" dirty="0">
                <a:solidFill>
                  <a:srgbClr val="495057"/>
                </a:solidFill>
                <a:latin typeface="Source Code Pro" panose="020F0502020204030204" pitchFamily="34" charset="0"/>
              </a:rPr>
              <a:t>$ ls -l</a:t>
            </a:r>
            <a:endParaRPr sz="1600" dirty="0">
              <a:solidFill>
                <a:srgbClr val="495057"/>
              </a:solidFill>
              <a:latin typeface="Source Code Pro" panose="020F0502020204030204" pitchFamily="34" charset="0"/>
              <a:sym typeface="Comfortaa"/>
            </a:endParaRPr>
          </a:p>
        </p:txBody>
      </p:sp>
    </p:spTree>
    <p:extLst>
      <p:ext uri="{BB962C8B-B14F-4D97-AF65-F5344CB8AC3E}">
        <p14:creationId xmlns:p14="http://schemas.microsoft.com/office/powerpoint/2010/main" val="24503112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1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기본 조작 명령어</a:t>
            </a:r>
            <a:endParaRPr dirty="0"/>
          </a:p>
        </p:txBody>
      </p:sp>
      <p:sp>
        <p:nvSpPr>
          <p:cNvPr id="3" name="Google Shape;499;p117">
            <a:extLst>
              <a:ext uri="{FF2B5EF4-FFF2-40B4-BE49-F238E27FC236}">
                <a16:creationId xmlns:a16="http://schemas.microsoft.com/office/drawing/2014/main" id="{12E1E383-44C2-6BCF-BD98-9F972C4FF1A3}"/>
              </a:ext>
            </a:extLst>
          </p:cNvPr>
          <p:cNvSpPr txBox="1"/>
          <p:nvPr/>
        </p:nvSpPr>
        <p:spPr>
          <a:xfrm>
            <a:off x="2160723" y="347683"/>
            <a:ext cx="5935919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285750" indent="-285750">
              <a:buSzPts val="1800"/>
              <a:buFont typeface="Wingdings" panose="05000000000000000000" pitchFamily="2" charset="2"/>
              <a:buChar char="§"/>
              <a:defRPr>
                <a:solidFill>
                  <a:schemeClr val="lt1"/>
                </a:solidFill>
                <a:latin typeface="Krona One"/>
                <a:ea typeface="HY헤드라인M" panose="02030600000101010101" pitchFamily="18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dirty="0"/>
              <a:t>ls : (list</a:t>
            </a:r>
            <a:r>
              <a:rPr lang="ko-KR" altLang="en-US" dirty="0"/>
              <a:t> </a:t>
            </a:r>
            <a:r>
              <a:rPr lang="en-US" altLang="ko-KR" dirty="0"/>
              <a:t>segments) </a:t>
            </a:r>
            <a:r>
              <a:rPr lang="ko-KR" altLang="en-US" dirty="0"/>
              <a:t>디렉토리 정보 파악</a:t>
            </a:r>
            <a:br>
              <a:rPr lang="en-US" altLang="ko-KR" dirty="0"/>
            </a:br>
            <a:r>
              <a:rPr lang="ko-KR" altLang="en-US" dirty="0"/>
              <a:t>사용법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en-US" altLang="ko-KR" dirty="0"/>
              <a:t>ls -</a:t>
            </a:r>
            <a:r>
              <a:rPr lang="ko-KR" altLang="en-US" dirty="0"/>
              <a:t>옵션</a:t>
            </a:r>
          </a:p>
        </p:txBody>
      </p:sp>
      <p:sp>
        <p:nvSpPr>
          <p:cNvPr id="4" name="Google Shape;499;p117">
            <a:extLst>
              <a:ext uri="{FF2B5EF4-FFF2-40B4-BE49-F238E27FC236}">
                <a16:creationId xmlns:a16="http://schemas.microsoft.com/office/drawing/2014/main" id="{F075F339-C229-0A4E-9845-06503DF09F43}"/>
              </a:ext>
            </a:extLst>
          </p:cNvPr>
          <p:cNvSpPr txBox="1"/>
          <p:nvPr/>
        </p:nvSpPr>
        <p:spPr>
          <a:xfrm>
            <a:off x="2491630" y="1243796"/>
            <a:ext cx="6410062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SzPts val="1800"/>
            </a:pPr>
            <a:r>
              <a:rPr lang="ko-KR" altLang="en-US" sz="1600" dirty="0">
                <a:solidFill>
                  <a:srgbClr val="495057"/>
                </a:solidFill>
                <a:latin typeface="Source Code Pro" panose="020F0502020204030204" pitchFamily="34" charset="0"/>
              </a:rPr>
              <a:t>예</a:t>
            </a:r>
            <a:r>
              <a:rPr lang="en-US" altLang="ko-KR" sz="1600" dirty="0">
                <a:solidFill>
                  <a:srgbClr val="495057"/>
                </a:solidFill>
                <a:latin typeface="Source Code Pro" panose="020F0502020204030204" pitchFamily="34" charset="0"/>
              </a:rPr>
              <a:t>)</a:t>
            </a:r>
            <a:r>
              <a:rPr lang="ko-KR" altLang="en-US" sz="1600" dirty="0">
                <a:solidFill>
                  <a:srgbClr val="495057"/>
                </a:solidFill>
                <a:latin typeface="Source Code Pro" panose="020F0502020204030204" pitchFamily="34" charset="0"/>
              </a:rPr>
              <a:t> 옵션 </a:t>
            </a:r>
            <a:r>
              <a:rPr lang="en-US" altLang="ko-KR" sz="1600" dirty="0">
                <a:solidFill>
                  <a:srgbClr val="495057"/>
                </a:solidFill>
                <a:latin typeface="Source Code Pro" panose="020F0502020204030204" pitchFamily="34" charset="0"/>
              </a:rPr>
              <a:t>:</a:t>
            </a:r>
            <a:r>
              <a:rPr lang="ko-KR" altLang="en-US" sz="1600" dirty="0">
                <a:solidFill>
                  <a:srgbClr val="495057"/>
                </a:solidFill>
                <a:latin typeface="Source Code Pro" panose="020F0502020204030204" pitchFamily="34" charset="0"/>
              </a:rPr>
              <a:t> </a:t>
            </a:r>
            <a:r>
              <a:rPr lang="en-US" altLang="ko-KR" sz="1600" dirty="0">
                <a:solidFill>
                  <a:srgbClr val="495057"/>
                </a:solidFill>
                <a:latin typeface="Source Code Pro" panose="020F0502020204030204" pitchFamily="34" charset="0"/>
              </a:rPr>
              <a:t>-l (</a:t>
            </a:r>
            <a:r>
              <a:rPr lang="ko-KR" altLang="en-US" sz="1600" dirty="0">
                <a:solidFill>
                  <a:srgbClr val="495057"/>
                </a:solidFill>
                <a:latin typeface="Source Code Pro" panose="020F0502020204030204" pitchFamily="34" charset="0"/>
              </a:rPr>
              <a:t>디렉토리 권한 정보 추가</a:t>
            </a:r>
            <a:r>
              <a:rPr lang="en-US" altLang="ko-KR" sz="1600" dirty="0">
                <a:solidFill>
                  <a:srgbClr val="495057"/>
                </a:solidFill>
                <a:latin typeface="Source Code Pro" panose="020F0502020204030204" pitchFamily="34" charset="0"/>
              </a:rPr>
              <a:t>)</a:t>
            </a:r>
            <a:br>
              <a:rPr lang="en-US" altLang="ko-KR" sz="1600" dirty="0">
                <a:solidFill>
                  <a:srgbClr val="495057"/>
                </a:solidFill>
                <a:latin typeface="Source Code Pro" panose="020F0502020204030204" pitchFamily="34" charset="0"/>
              </a:rPr>
            </a:br>
            <a:r>
              <a:rPr lang="ko-KR" altLang="en-US" sz="1600" dirty="0">
                <a:solidFill>
                  <a:srgbClr val="495057"/>
                </a:solidFill>
                <a:latin typeface="Source Code Pro" panose="020F0502020204030204" pitchFamily="34" charset="0"/>
              </a:rPr>
              <a:t>    </a:t>
            </a:r>
            <a:r>
              <a:rPr lang="en-US" altLang="ko-Kore-KR" sz="1600" dirty="0">
                <a:solidFill>
                  <a:srgbClr val="495057"/>
                </a:solidFill>
                <a:latin typeface="Source Code Pro" panose="020F0502020204030204" pitchFamily="34" charset="0"/>
              </a:rPr>
              <a:t>$ ls –l</a:t>
            </a:r>
          </a:p>
          <a:p>
            <a:pPr>
              <a:buSzPts val="1800"/>
            </a:pPr>
            <a:r>
              <a:rPr lang="en-US" sz="1600" dirty="0">
                <a:solidFill>
                  <a:srgbClr val="495057"/>
                </a:solidFill>
                <a:latin typeface="Source Code Pro" panose="020F0502020204030204" pitchFamily="34" charset="0"/>
                <a:sym typeface="Comfortaa"/>
              </a:rPr>
              <a:t>    $ ls –R ( </a:t>
            </a:r>
            <a:r>
              <a:rPr lang="ko-KR" altLang="en-US" sz="1600" dirty="0">
                <a:solidFill>
                  <a:srgbClr val="495057"/>
                </a:solidFill>
                <a:latin typeface="Source Code Pro" panose="020F0502020204030204" pitchFamily="34" charset="0"/>
                <a:sym typeface="Comfortaa"/>
              </a:rPr>
              <a:t>하위 디렉토리까지 보기 </a:t>
            </a:r>
            <a:r>
              <a:rPr lang="en-US" altLang="ko-KR" sz="1600" dirty="0">
                <a:solidFill>
                  <a:srgbClr val="495057"/>
                </a:solidFill>
                <a:latin typeface="Source Code Pro" panose="020F0502020204030204" pitchFamily="34" charset="0"/>
                <a:sym typeface="Comfortaa"/>
              </a:rPr>
              <a:t>)</a:t>
            </a:r>
            <a:endParaRPr sz="1600" dirty="0">
              <a:solidFill>
                <a:srgbClr val="495057"/>
              </a:solidFill>
              <a:latin typeface="Source Code Pro" panose="020F0502020204030204" pitchFamily="34" charset="0"/>
              <a:sym typeface="Comfortaa"/>
            </a:endParaRPr>
          </a:p>
        </p:txBody>
      </p:sp>
      <p:sp>
        <p:nvSpPr>
          <p:cNvPr id="7" name="Google Shape;499;p117">
            <a:extLst>
              <a:ext uri="{FF2B5EF4-FFF2-40B4-BE49-F238E27FC236}">
                <a16:creationId xmlns:a16="http://schemas.microsoft.com/office/drawing/2014/main" id="{DF08D170-E3D0-721A-7CA4-86B9B4EC0C34}"/>
              </a:ext>
            </a:extLst>
          </p:cNvPr>
          <p:cNvSpPr txBox="1"/>
          <p:nvPr/>
        </p:nvSpPr>
        <p:spPr>
          <a:xfrm>
            <a:off x="2156010" y="2569169"/>
            <a:ext cx="5935919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285750" indent="-285750">
              <a:buSzPts val="1800"/>
              <a:buFont typeface="Wingdings" panose="05000000000000000000" pitchFamily="2" charset="2"/>
              <a:buChar char="§"/>
              <a:defRPr>
                <a:solidFill>
                  <a:schemeClr val="lt1"/>
                </a:solidFill>
                <a:latin typeface="Krona One"/>
                <a:ea typeface="HY헤드라인M" panose="02030600000101010101" pitchFamily="18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dirty="0"/>
              <a:t>touch : </a:t>
            </a:r>
            <a:r>
              <a:rPr lang="ko-KR" altLang="en-US" dirty="0"/>
              <a:t>빈 파일 생성</a:t>
            </a:r>
            <a:br>
              <a:rPr lang="en-US" altLang="ko-KR" dirty="0"/>
            </a:br>
            <a:r>
              <a:rPr lang="ko-KR" altLang="en-US" dirty="0"/>
              <a:t>사용법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en-US" altLang="ko-KR" dirty="0"/>
              <a:t>touch </a:t>
            </a:r>
            <a:r>
              <a:rPr lang="ko-KR" altLang="en-US" dirty="0"/>
              <a:t>파일명</a:t>
            </a:r>
          </a:p>
        </p:txBody>
      </p:sp>
      <p:sp>
        <p:nvSpPr>
          <p:cNvPr id="8" name="Google Shape;499;p117">
            <a:extLst>
              <a:ext uri="{FF2B5EF4-FFF2-40B4-BE49-F238E27FC236}">
                <a16:creationId xmlns:a16="http://schemas.microsoft.com/office/drawing/2014/main" id="{72FCB71F-42B9-6CF9-78A0-433777C2E60C}"/>
              </a:ext>
            </a:extLst>
          </p:cNvPr>
          <p:cNvSpPr txBox="1"/>
          <p:nvPr/>
        </p:nvSpPr>
        <p:spPr>
          <a:xfrm>
            <a:off x="2486917" y="3465282"/>
            <a:ext cx="6410062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SzPts val="1800"/>
            </a:pPr>
            <a:r>
              <a:rPr lang="ko-KR" altLang="en-US" sz="1600" dirty="0">
                <a:solidFill>
                  <a:srgbClr val="495057"/>
                </a:solidFill>
                <a:latin typeface="Source Code Pro" panose="020F0502020204030204" pitchFamily="34" charset="0"/>
              </a:rPr>
              <a:t>예</a:t>
            </a:r>
            <a:r>
              <a:rPr lang="en-US" altLang="ko-KR" sz="1600" dirty="0">
                <a:solidFill>
                  <a:srgbClr val="495057"/>
                </a:solidFill>
                <a:latin typeface="Source Code Pro" panose="020F0502020204030204" pitchFamily="34" charset="0"/>
              </a:rPr>
              <a:t>)</a:t>
            </a:r>
            <a:r>
              <a:rPr lang="ko-KR" altLang="en-US" sz="1600" dirty="0">
                <a:solidFill>
                  <a:srgbClr val="495057"/>
                </a:solidFill>
                <a:latin typeface="Source Code Pro" panose="020F0502020204030204" pitchFamily="34" charset="0"/>
              </a:rPr>
              <a:t> 옵션 </a:t>
            </a:r>
            <a:r>
              <a:rPr lang="en-US" altLang="ko-KR" sz="1600" dirty="0">
                <a:solidFill>
                  <a:srgbClr val="495057"/>
                </a:solidFill>
                <a:latin typeface="Source Code Pro" panose="020F0502020204030204" pitchFamily="34" charset="0"/>
              </a:rPr>
              <a:t>:</a:t>
            </a:r>
            <a:r>
              <a:rPr lang="ko-KR" altLang="en-US" sz="1600" dirty="0">
                <a:solidFill>
                  <a:srgbClr val="495057"/>
                </a:solidFill>
                <a:latin typeface="Source Code Pro" panose="020F0502020204030204" pitchFamily="34" charset="0"/>
              </a:rPr>
              <a:t> </a:t>
            </a:r>
            <a:br>
              <a:rPr lang="en-US" altLang="ko-KR" sz="1600" dirty="0">
                <a:solidFill>
                  <a:srgbClr val="495057"/>
                </a:solidFill>
                <a:latin typeface="Source Code Pro" panose="020F0502020204030204" pitchFamily="34" charset="0"/>
              </a:rPr>
            </a:br>
            <a:r>
              <a:rPr lang="ko-KR" altLang="en-US" sz="1600" dirty="0">
                <a:solidFill>
                  <a:srgbClr val="495057"/>
                </a:solidFill>
                <a:latin typeface="Source Code Pro" panose="020F0502020204030204" pitchFamily="34" charset="0"/>
              </a:rPr>
              <a:t>    </a:t>
            </a:r>
            <a:r>
              <a:rPr lang="en-US" altLang="ko-Kore-KR" sz="1600" dirty="0">
                <a:solidFill>
                  <a:srgbClr val="495057"/>
                </a:solidFill>
                <a:latin typeface="Source Code Pro" panose="020F0502020204030204" pitchFamily="34" charset="0"/>
              </a:rPr>
              <a:t>$</a:t>
            </a:r>
            <a:r>
              <a:rPr lang="ko-KR" altLang="en-US" sz="1600" dirty="0">
                <a:solidFill>
                  <a:srgbClr val="495057"/>
                </a:solidFill>
                <a:latin typeface="Source Code Pro" panose="020F0502020204030204" pitchFamily="34" charset="0"/>
              </a:rPr>
              <a:t> </a:t>
            </a:r>
            <a:r>
              <a:rPr lang="en-US" altLang="ko-KR" sz="1600" dirty="0">
                <a:solidFill>
                  <a:srgbClr val="495057"/>
                </a:solidFill>
                <a:latin typeface="Source Code Pro" panose="020F0502020204030204" pitchFamily="34" charset="0"/>
              </a:rPr>
              <a:t>touch </a:t>
            </a:r>
            <a:r>
              <a:rPr lang="en-US" altLang="ko-KR" sz="1600" dirty="0" err="1">
                <a:solidFill>
                  <a:srgbClr val="495057"/>
                </a:solidFill>
                <a:latin typeface="Source Code Pro" panose="020F0502020204030204" pitchFamily="34" charset="0"/>
              </a:rPr>
              <a:t>hello.txt</a:t>
            </a:r>
            <a:endParaRPr lang="en-US" altLang="ko-Kore-KR" sz="1600" dirty="0">
              <a:solidFill>
                <a:srgbClr val="495057"/>
              </a:solidFill>
              <a:latin typeface="Source Code Pro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08402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1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기본 조작 명령어</a:t>
            </a:r>
            <a:endParaRPr dirty="0"/>
          </a:p>
        </p:txBody>
      </p:sp>
      <p:sp>
        <p:nvSpPr>
          <p:cNvPr id="6" name="Google Shape;499;p117">
            <a:extLst>
              <a:ext uri="{FF2B5EF4-FFF2-40B4-BE49-F238E27FC236}">
                <a16:creationId xmlns:a16="http://schemas.microsoft.com/office/drawing/2014/main" id="{2DAA42FF-F6E7-43F0-A6D1-A4A173EB0ECF}"/>
              </a:ext>
            </a:extLst>
          </p:cNvPr>
          <p:cNvSpPr txBox="1"/>
          <p:nvPr/>
        </p:nvSpPr>
        <p:spPr>
          <a:xfrm>
            <a:off x="2198430" y="364583"/>
            <a:ext cx="5935919" cy="4154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285750" indent="-285750">
              <a:buSzPts val="1800"/>
              <a:buFont typeface="Wingdings" panose="05000000000000000000" pitchFamily="2" charset="2"/>
              <a:buChar char="§"/>
              <a:defRPr>
                <a:solidFill>
                  <a:schemeClr val="lt1"/>
                </a:solidFill>
                <a:latin typeface="Krona One"/>
                <a:ea typeface="HY헤드라인M" panose="02030600000101010101" pitchFamily="18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dirty="0" err="1"/>
              <a:t>mkdir</a:t>
            </a:r>
            <a:r>
              <a:rPr lang="en-US" altLang="ko-KR" dirty="0"/>
              <a:t> : (make directory</a:t>
            </a:r>
            <a:r>
              <a:rPr lang="ko-KR" altLang="en-US" dirty="0"/>
              <a:t> </a:t>
            </a:r>
            <a:r>
              <a:rPr lang="en-US" altLang="ko-KR" dirty="0"/>
              <a:t>)</a:t>
            </a:r>
            <a:r>
              <a:rPr lang="ko-KR" altLang="en-US" dirty="0"/>
              <a:t> 디렉토리 생성</a:t>
            </a:r>
          </a:p>
        </p:txBody>
      </p:sp>
      <p:sp>
        <p:nvSpPr>
          <p:cNvPr id="11" name="Google Shape;499;p117">
            <a:extLst>
              <a:ext uri="{FF2B5EF4-FFF2-40B4-BE49-F238E27FC236}">
                <a16:creationId xmlns:a16="http://schemas.microsoft.com/office/drawing/2014/main" id="{47EA3FF6-1D7B-4777-9CFC-B6C2BD9E8069}"/>
              </a:ext>
            </a:extLst>
          </p:cNvPr>
          <p:cNvSpPr txBox="1"/>
          <p:nvPr/>
        </p:nvSpPr>
        <p:spPr>
          <a:xfrm>
            <a:off x="2492943" y="899340"/>
            <a:ext cx="6410062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r>
              <a:rPr lang="ko-KR" altLang="en-US" sz="1600" b="0" i="0" dirty="0">
                <a:solidFill>
                  <a:srgbClr val="495057"/>
                </a:solidFill>
                <a:effectLst/>
                <a:latin typeface="Source Code Pro" panose="020F0502020204030204" pitchFamily="34" charset="0"/>
              </a:rPr>
              <a:t>예</a:t>
            </a:r>
            <a:r>
              <a:rPr lang="en-US" altLang="ko-KR" sz="1600" b="0" i="0" dirty="0">
                <a:solidFill>
                  <a:srgbClr val="495057"/>
                </a:solidFill>
                <a:effectLst/>
                <a:latin typeface="Source Code Pro" panose="020F0502020204030204" pitchFamily="34" charset="0"/>
              </a:rPr>
              <a:t>)</a:t>
            </a:r>
            <a:r>
              <a:rPr lang="ko-KR" altLang="en-US" sz="1600" b="0" i="0" dirty="0">
                <a:solidFill>
                  <a:srgbClr val="495057"/>
                </a:solidFill>
                <a:effectLst/>
                <a:latin typeface="Source Code Pro" panose="020F0502020204030204" pitchFamily="34" charset="0"/>
              </a:rPr>
              <a:t> </a:t>
            </a:r>
            <a:r>
              <a:rPr lang="en-US" altLang="ko-KR" sz="1600" b="0" i="0" dirty="0" err="1">
                <a:solidFill>
                  <a:srgbClr val="495057"/>
                </a:solidFill>
                <a:effectLst/>
                <a:latin typeface="Source Code Pro" panose="020F0502020204030204" pitchFamily="34" charset="0"/>
              </a:rPr>
              <a:t>mkdir</a:t>
            </a:r>
            <a:r>
              <a:rPr lang="en-US" altLang="ko-KR" sz="1600" b="0" i="0" dirty="0">
                <a:solidFill>
                  <a:srgbClr val="495057"/>
                </a:solidFill>
                <a:effectLst/>
                <a:latin typeface="Source Code Pro" panose="020F0502020204030204" pitchFamily="34" charset="0"/>
              </a:rPr>
              <a:t> </a:t>
            </a:r>
            <a:r>
              <a:rPr lang="ko-KR" altLang="en-US" sz="1600" b="0" i="0" dirty="0" err="1">
                <a:solidFill>
                  <a:srgbClr val="495057"/>
                </a:solidFill>
                <a:effectLst/>
                <a:latin typeface="Source Code Pro" panose="020F0502020204030204" pitchFamily="34" charset="0"/>
              </a:rPr>
              <a:t>디렉토리명</a:t>
            </a:r>
            <a:br>
              <a:rPr lang="en-US" altLang="ko-KR" sz="1600" b="0" i="0" dirty="0">
                <a:solidFill>
                  <a:srgbClr val="495057"/>
                </a:solidFill>
                <a:effectLst/>
                <a:latin typeface="Source Code Pro" panose="020F0502020204030204" pitchFamily="34" charset="0"/>
              </a:rPr>
            </a:br>
            <a:r>
              <a:rPr lang="ko-KR" altLang="en-US" sz="1600" b="0" i="0" dirty="0">
                <a:solidFill>
                  <a:srgbClr val="495057"/>
                </a:solidFill>
                <a:effectLst/>
                <a:latin typeface="Source Code Pro" panose="020F0502020204030204" pitchFamily="34" charset="0"/>
              </a:rPr>
              <a:t>    </a:t>
            </a:r>
            <a:r>
              <a:rPr lang="en-US" altLang="ko-Kore-KR" sz="1600" b="0" i="0" dirty="0">
                <a:solidFill>
                  <a:srgbClr val="495057"/>
                </a:solidFill>
                <a:effectLst/>
                <a:latin typeface="Source Code Pro" panose="020F0502020204030204" pitchFamily="34" charset="0"/>
              </a:rPr>
              <a:t>$ </a:t>
            </a:r>
            <a:r>
              <a:rPr lang="en-US" altLang="ko-Kore-KR" sz="1600" dirty="0" err="1">
                <a:solidFill>
                  <a:srgbClr val="495057"/>
                </a:solidFill>
                <a:latin typeface="Source Code Pro" panose="020F0502020204030204" pitchFamily="34" charset="0"/>
              </a:rPr>
              <a:t>mkdir</a:t>
            </a:r>
            <a:r>
              <a:rPr lang="en-US" altLang="ko-Kore-KR" sz="1600" b="0" i="0" dirty="0">
                <a:solidFill>
                  <a:srgbClr val="495057"/>
                </a:solidFill>
                <a:effectLst/>
                <a:latin typeface="Source Code Pro" panose="020F0502020204030204" pitchFamily="34" charset="0"/>
              </a:rPr>
              <a:t> work</a:t>
            </a:r>
            <a:br>
              <a:rPr lang="en-US" altLang="ko-Kore-KR" sz="1600" b="0" i="0" dirty="0">
                <a:solidFill>
                  <a:srgbClr val="495057"/>
                </a:solidFill>
                <a:effectLst/>
                <a:latin typeface="Source Code Pro" panose="020F0502020204030204" pitchFamily="34" charset="0"/>
              </a:rPr>
            </a:br>
            <a:r>
              <a:rPr lang="ko-KR" altLang="en-US" sz="1600" b="0" i="0" dirty="0">
                <a:solidFill>
                  <a:srgbClr val="495057"/>
                </a:solidFill>
                <a:effectLst/>
                <a:latin typeface="Source Code Pro" panose="020F0502020204030204" pitchFamily="34" charset="0"/>
              </a:rPr>
              <a:t>    </a:t>
            </a:r>
            <a:r>
              <a:rPr lang="en-US" altLang="ko-KR" sz="1600" b="0" i="0" dirty="0">
                <a:solidFill>
                  <a:srgbClr val="495057"/>
                </a:solidFill>
                <a:effectLst/>
                <a:latin typeface="Source Code Pro" panose="020F0502020204030204" pitchFamily="34" charset="0"/>
              </a:rPr>
              <a:t>$</a:t>
            </a:r>
            <a:r>
              <a:rPr lang="ko-KR" altLang="en-US" sz="1600" b="0" i="0" dirty="0">
                <a:solidFill>
                  <a:srgbClr val="495057"/>
                </a:solidFill>
                <a:effectLst/>
                <a:latin typeface="Source Code Pro" panose="020F0502020204030204" pitchFamily="34" charset="0"/>
              </a:rPr>
              <a:t> </a:t>
            </a:r>
            <a:r>
              <a:rPr lang="en-US" altLang="ko-KR" sz="1600" b="0" i="0" dirty="0" err="1">
                <a:solidFill>
                  <a:srgbClr val="495057"/>
                </a:solidFill>
                <a:effectLst/>
                <a:latin typeface="Source Code Pro" panose="020F0502020204030204" pitchFamily="34" charset="0"/>
              </a:rPr>
              <a:t>mkdir</a:t>
            </a:r>
            <a:r>
              <a:rPr lang="en-US" altLang="ko-KR" sz="1600" b="0" i="0" dirty="0">
                <a:solidFill>
                  <a:srgbClr val="495057"/>
                </a:solidFill>
                <a:effectLst/>
                <a:latin typeface="Source Code Pro" panose="020F0502020204030204" pitchFamily="34" charset="0"/>
              </a:rPr>
              <a:t> –p work/sample</a:t>
            </a:r>
            <a:endParaRPr sz="1200" dirty="0">
              <a:solidFill>
                <a:schemeClr val="bg1"/>
              </a:solidFill>
              <a:latin typeface="Comfortaa"/>
              <a:ea typeface="HY그래픽M" panose="02030600000101010101" pitchFamily="18" charset="-127"/>
              <a:sym typeface="Comfortaa"/>
            </a:endParaRPr>
          </a:p>
        </p:txBody>
      </p:sp>
      <p:sp>
        <p:nvSpPr>
          <p:cNvPr id="10" name="Google Shape;499;p117">
            <a:extLst>
              <a:ext uri="{FF2B5EF4-FFF2-40B4-BE49-F238E27FC236}">
                <a16:creationId xmlns:a16="http://schemas.microsoft.com/office/drawing/2014/main" id="{A2F16769-64FC-40AF-8A2E-D3E45531B2BC}"/>
              </a:ext>
            </a:extLst>
          </p:cNvPr>
          <p:cNvSpPr txBox="1"/>
          <p:nvPr/>
        </p:nvSpPr>
        <p:spPr>
          <a:xfrm>
            <a:off x="2330405" y="2866565"/>
            <a:ext cx="5935919" cy="4154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285750" indent="-285750">
              <a:buSzPts val="1800"/>
              <a:buFont typeface="Wingdings" panose="05000000000000000000" pitchFamily="2" charset="2"/>
              <a:buChar char="§"/>
              <a:defRPr>
                <a:solidFill>
                  <a:schemeClr val="lt1"/>
                </a:solidFill>
                <a:latin typeface="Krona One"/>
                <a:ea typeface="HY헤드라인M" panose="02030600000101010101" pitchFamily="18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dirty="0" err="1"/>
              <a:t>rmdir</a:t>
            </a:r>
            <a:r>
              <a:rPr lang="en-US" altLang="ko-KR" dirty="0"/>
              <a:t> : (remove directory) </a:t>
            </a:r>
            <a:r>
              <a:rPr lang="ko-KR" altLang="en-US" dirty="0"/>
              <a:t>디렉토리 삭제</a:t>
            </a:r>
          </a:p>
        </p:txBody>
      </p:sp>
      <p:sp>
        <p:nvSpPr>
          <p:cNvPr id="2" name="Google Shape;499;p117">
            <a:extLst>
              <a:ext uri="{FF2B5EF4-FFF2-40B4-BE49-F238E27FC236}">
                <a16:creationId xmlns:a16="http://schemas.microsoft.com/office/drawing/2014/main" id="{4BBA8EC7-39E8-72BB-60A5-01F55F7EEB1E}"/>
              </a:ext>
            </a:extLst>
          </p:cNvPr>
          <p:cNvSpPr txBox="1"/>
          <p:nvPr/>
        </p:nvSpPr>
        <p:spPr>
          <a:xfrm>
            <a:off x="2598854" y="3413205"/>
            <a:ext cx="6410062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SzPts val="1800"/>
            </a:pPr>
            <a:r>
              <a:rPr lang="ko-KR" altLang="en-US" sz="1600" dirty="0">
                <a:solidFill>
                  <a:srgbClr val="495057"/>
                </a:solidFill>
                <a:latin typeface="Source Code Pro" panose="020F0502020204030204" pitchFamily="34" charset="0"/>
              </a:rPr>
              <a:t>예</a:t>
            </a:r>
            <a:r>
              <a:rPr lang="en-US" altLang="ko-KR" sz="1600" dirty="0">
                <a:solidFill>
                  <a:srgbClr val="495057"/>
                </a:solidFill>
                <a:latin typeface="Source Code Pro" panose="020F0502020204030204" pitchFamily="34" charset="0"/>
              </a:rPr>
              <a:t>)</a:t>
            </a:r>
            <a:r>
              <a:rPr lang="ko-KR" altLang="en-US" sz="1600" dirty="0">
                <a:solidFill>
                  <a:srgbClr val="495057"/>
                </a:solidFill>
                <a:latin typeface="Source Code Pro" panose="020F0502020204030204" pitchFamily="34" charset="0"/>
              </a:rPr>
              <a:t> </a:t>
            </a:r>
            <a:r>
              <a:rPr lang="en-US" altLang="ko-KR" sz="1600" dirty="0" err="1">
                <a:solidFill>
                  <a:srgbClr val="495057"/>
                </a:solidFill>
                <a:latin typeface="Source Code Pro" panose="020F0502020204030204" pitchFamily="34" charset="0"/>
              </a:rPr>
              <a:t>rmdir</a:t>
            </a:r>
            <a:r>
              <a:rPr lang="en-US" altLang="ko-KR" sz="1600" dirty="0">
                <a:solidFill>
                  <a:srgbClr val="495057"/>
                </a:solidFill>
                <a:latin typeface="Source Code Pro" panose="020F0502020204030204" pitchFamily="34" charset="0"/>
              </a:rPr>
              <a:t> </a:t>
            </a:r>
            <a:r>
              <a:rPr lang="ko-KR" altLang="en-US" sz="1600" dirty="0" err="1">
                <a:solidFill>
                  <a:srgbClr val="495057"/>
                </a:solidFill>
                <a:latin typeface="Source Code Pro" panose="020F0502020204030204" pitchFamily="34" charset="0"/>
              </a:rPr>
              <a:t>디렉토리명</a:t>
            </a:r>
            <a:br>
              <a:rPr lang="en-US" altLang="ko-KR" sz="1600" dirty="0">
                <a:solidFill>
                  <a:srgbClr val="495057"/>
                </a:solidFill>
                <a:latin typeface="Source Code Pro" panose="020F0502020204030204" pitchFamily="34" charset="0"/>
              </a:rPr>
            </a:br>
            <a:r>
              <a:rPr lang="ko-KR" altLang="en-US" sz="1600" dirty="0">
                <a:solidFill>
                  <a:srgbClr val="495057"/>
                </a:solidFill>
                <a:latin typeface="Source Code Pro" panose="020F0502020204030204" pitchFamily="34" charset="0"/>
              </a:rPr>
              <a:t>    </a:t>
            </a:r>
            <a:r>
              <a:rPr lang="en-US" altLang="ko-Kore-KR" sz="1600" dirty="0">
                <a:solidFill>
                  <a:srgbClr val="495057"/>
                </a:solidFill>
                <a:latin typeface="Source Code Pro" panose="020F0502020204030204" pitchFamily="34" charset="0"/>
              </a:rPr>
              <a:t>$ </a:t>
            </a:r>
            <a:r>
              <a:rPr lang="en-US" altLang="ko-Kore-KR" sz="1600" dirty="0" err="1">
                <a:solidFill>
                  <a:srgbClr val="495057"/>
                </a:solidFill>
                <a:latin typeface="Source Code Pro" panose="020F0502020204030204" pitchFamily="34" charset="0"/>
              </a:rPr>
              <a:t>rmdir</a:t>
            </a:r>
            <a:r>
              <a:rPr lang="en-US" altLang="ko-Kore-KR" sz="1600" dirty="0">
                <a:solidFill>
                  <a:srgbClr val="495057"/>
                </a:solidFill>
                <a:latin typeface="Source Code Pro" panose="020F0502020204030204" pitchFamily="34" charset="0"/>
              </a:rPr>
              <a:t> work</a:t>
            </a:r>
            <a:endParaRPr sz="1600" dirty="0">
              <a:solidFill>
                <a:srgbClr val="495057"/>
              </a:solidFill>
              <a:latin typeface="Source Code Pro" panose="020F0502020204030204" pitchFamily="34" charset="0"/>
              <a:sym typeface="Comfortaa"/>
            </a:endParaRPr>
          </a:p>
        </p:txBody>
      </p:sp>
    </p:spTree>
    <p:extLst>
      <p:ext uri="{BB962C8B-B14F-4D97-AF65-F5344CB8AC3E}">
        <p14:creationId xmlns:p14="http://schemas.microsoft.com/office/powerpoint/2010/main" val="2646877861"/>
      </p:ext>
    </p:extLst>
  </p:cSld>
  <p:clrMapOvr>
    <a:masterClrMapping/>
  </p:clrMapOvr>
</p:sld>
</file>

<file path=ppt/theme/theme1.xml><?xml version="1.0" encoding="utf-8"?>
<a:theme xmlns:a="http://schemas.openxmlformats.org/drawingml/2006/main" name="Online College Academic Guides by Slidesgo">
  <a:themeElements>
    <a:clrScheme name="Simple Light">
      <a:dk1>
        <a:srgbClr val="000000"/>
      </a:dk1>
      <a:lt1>
        <a:srgbClr val="000000"/>
      </a:lt1>
      <a:dk2>
        <a:srgbClr val="FF4628"/>
      </a:dk2>
      <a:lt2>
        <a:srgbClr val="FFFEFB"/>
      </a:lt2>
      <a:accent1>
        <a:srgbClr val="3990EE"/>
      </a:accent1>
      <a:accent2>
        <a:srgbClr val="83CDDB"/>
      </a:accent2>
      <a:accent3>
        <a:srgbClr val="F8C700"/>
      </a:accent3>
      <a:accent4>
        <a:srgbClr val="FF4628"/>
      </a:accent4>
      <a:accent5>
        <a:srgbClr val="3990EE"/>
      </a:accent5>
      <a:accent6>
        <a:srgbClr val="83CDDB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7885</TotalTime>
  <Words>1613</Words>
  <Application>Microsoft Macintosh PowerPoint</Application>
  <PresentationFormat>화면 슬라이드 쇼(16:9)</PresentationFormat>
  <Paragraphs>184</Paragraphs>
  <Slides>25</Slides>
  <Notes>25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7" baseType="lpstr">
      <vt:lpstr>Wingdings</vt:lpstr>
      <vt:lpstr>Poppins</vt:lpstr>
      <vt:lpstr>Cabin</vt:lpstr>
      <vt:lpstr>HY그래픽M</vt:lpstr>
      <vt:lpstr>Arial</vt:lpstr>
      <vt:lpstr>Signika</vt:lpstr>
      <vt:lpstr>Passion One</vt:lpstr>
      <vt:lpstr>Kodchasan</vt:lpstr>
      <vt:lpstr>Krona One</vt:lpstr>
      <vt:lpstr>Comfortaa</vt:lpstr>
      <vt:lpstr>Open Sans</vt:lpstr>
      <vt:lpstr>Online College Academic Guides by Slidesgo</vt:lpstr>
      <vt:lpstr>Linux 입문</vt:lpstr>
      <vt:lpstr>TABLE OF CONTENTS</vt:lpstr>
      <vt:lpstr>리눅스 명령어</vt:lpstr>
      <vt:lpstr>운영체제 : Linux</vt:lpstr>
      <vt:lpstr>운영체제 : Linux</vt:lpstr>
      <vt:lpstr>기본 조작 명령어</vt:lpstr>
      <vt:lpstr>기본 조작 명령어</vt:lpstr>
      <vt:lpstr>기본 조작 명령어</vt:lpstr>
      <vt:lpstr>기본 조작 명령어</vt:lpstr>
      <vt:lpstr>기본 조작 명령어</vt:lpstr>
      <vt:lpstr>기본 조작 명령어</vt:lpstr>
      <vt:lpstr>기본 조작 명령어</vt:lpstr>
      <vt:lpstr>기본 조작 명령어</vt:lpstr>
      <vt:lpstr>기본 조작 명령어</vt:lpstr>
      <vt:lpstr>기본 조작 명령어</vt:lpstr>
      <vt:lpstr>기본 조작 명령어</vt:lpstr>
      <vt:lpstr>기본 조작 명령어</vt:lpstr>
      <vt:lpstr>기본 조작 명령어</vt:lpstr>
      <vt:lpstr>기본 조작 명령어</vt:lpstr>
      <vt:lpstr>기본 조작 명령어</vt:lpstr>
      <vt:lpstr>기본 조작 명령어</vt:lpstr>
      <vt:lpstr>기본 조작 명령어</vt:lpstr>
      <vt:lpstr>기본 조작 명령어</vt:lpstr>
      <vt:lpstr>기본 조작 명령어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ONLINE  COLLEGE ACADEMIC GUIDES</dc:title>
  <dc:creator>TaeGyung</dc:creator>
  <cp:lastModifiedBy>강루리</cp:lastModifiedBy>
  <cp:revision>3434</cp:revision>
  <dcterms:modified xsi:type="dcterms:W3CDTF">2023-03-01T13:42:21Z</dcterms:modified>
</cp:coreProperties>
</file>